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2.xml" ContentType="application/inkml+xml"/>
  <Override PartName="/ppt/notesSlides/notesSlide18.xml" ContentType="application/vnd.openxmlformats-officedocument.presentationml.notesSlide+xml"/>
  <Override PartName="/ppt/ink/ink2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01" r:id="rId2"/>
    <p:sldId id="410" r:id="rId3"/>
    <p:sldId id="413" r:id="rId4"/>
    <p:sldId id="409" r:id="rId5"/>
    <p:sldId id="412" r:id="rId6"/>
    <p:sldId id="414" r:id="rId7"/>
    <p:sldId id="420" r:id="rId8"/>
    <p:sldId id="436" r:id="rId9"/>
    <p:sldId id="415" r:id="rId10"/>
    <p:sldId id="417" r:id="rId11"/>
    <p:sldId id="418" r:id="rId12"/>
    <p:sldId id="419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3" r:id="rId25"/>
    <p:sldId id="432" r:id="rId26"/>
    <p:sldId id="434" r:id="rId27"/>
    <p:sldId id="435" r:id="rId28"/>
    <p:sldId id="340" r:id="rId29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494" autoAdjust="0"/>
  </p:normalViewPr>
  <p:slideViewPr>
    <p:cSldViewPr snapToGrid="0">
      <p:cViewPr varScale="1">
        <p:scale>
          <a:sx n="76" d="100"/>
          <a:sy n="76" d="100"/>
        </p:scale>
        <p:origin x="114" y="5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8C13A20-8272-4379-BE2E-E40A380161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8ED72C-D79B-4E05-991B-578E510E24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3370C6A-6D42-4E67-B4CD-34508278A084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B845A-1D6C-469B-ACFA-48059E6E03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275148-B78E-4AD6-B726-F7608F4686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E9AB8DB-CC63-4040-B459-54BE9588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188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0:13:53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0,'87'8,"346"-2,-339-7,97 2,137 6,-21-3,7-1,-215 8,-63-6,46 1,1208-6,-1108-15,-156 14,-23 0,1 1,-1-1,1 1,-1 0,1 0,-1 0,1 1,-1-1,1 1,-1 0,1 0,-1 0,0 0,0 1,4 1,6 4,1 0,0-1,0-1,0 0,1-1,-1-1,1 0,23 1,7-2,70-6,-49-9,-41 7,-18 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33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2,'154'-2,"173"4,-174 11,75 1,-3-15,-203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37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2,'173'13,"4"1,2141-15,-2045-13,19 1,-237 13,5 0,0 2,74 12,-1 0,-89-12,48 9,-60-6,0-1,35-1,-44-3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40.8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1,'58'3,"-1"2,64 15,37 4,26 0,-92-10,135 3,-205-15,-1 0,1 2,0 0,30 10,-28-6,-1-2,2-1,29 2,1-6,-31-1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44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1 134,'462'-38,"-377"28,7-3,-34 5,93-3,-25 13,159-4,-181-11,-65 7,41-2,34-5,-77 7,46-1,474 6,-260 3,-63 11,14 0,352-13,-577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46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6,'168'-3,"-29"0,181 19,-212 4,-67-12,75 7,33-1,31 0,294-15,-449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49.2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1,'16'1,"0"0,1 2,17 5,39 4,31-9,-63-3,0 1,1 3,-2 1,58 14,-75-13,0 0,46 4,-46-8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51.8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1,'60'1,"96"13,39 0,-40-6,354 5,-116-10,-196 24,-138-17,1-2,68 1,447-10,-552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53.3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1,'31'1,"1"2,0 2,54 14,-29-5,-27-9,1-1,-1-2,38-2,-46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55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1,'43'2,"51"9,26 1,225-10,-177-3,-135 3,1 2,-1 1,0 2,47 15,-46-11,-1-2,1-2,0 0,40 0,-58-6,13-1,1 1,-1 1,36 8,-29-4,1-1,-1-3,69-3,-40 0,-42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57.6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1,'48'0,"1"2,60 11,205 27,-145-17,-146-22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0:14:05.2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0,'728'7,"-153"0,-329 3,82 1,-121-10,177-2,743-7,-736 9,-384-1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1:02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29,'633'0,"-448"-14,-7 0,707 15,-875-1,-1 0,0 1,0 1,0 0,12 3,-4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1:04.0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1,'4'0,"7"0,5 0,5 0,3 0,2 0,1 0,1 0,0 0,-1 0,-4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3:28.8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30,'1113'0,"-1081"-2,60-10,-57 6,43-2,676 6,-368 5,486-3,-851 1,1 1,41 11,-11-2,1-1,-25-4,1-1,46 1,-6-7,-57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3:28.8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30,'1113'0,"-1081"-2,60-10,-57 6,43-2,676 6,-368 5,486-3,-851 1,1 1,41 11,-11-2,1-1,-25-4,1-1,46 1,-6-7,-57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4:06:22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1,'22'1,"0"1,-1 1,1 1,-1 2,24 8,69 15,196 5,17-24,-269-9,1480 5,-1335-6,-152 0,144-7,-189 7,0 0,-1-1,1 1,0-1,-1-1,1 1,0-1,-1 0,0 0,0 0,1-1,-1 0,6-5,-1-8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4:06:23.8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83,'918'-32,"301"-17,-899 48,187 3,-201 25,-189-14,-45-6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4:06:27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82,'34'2,"59"10,-57-6,46 2,618-7,-339-3,1737 2,-1687 14,-14 0,-25 7,-116-3,612-4,-421-12,-235 10,-56-1,290-21,-302 2,366-13,622-37,-977 41,-89 7,93 0,-89 7,122-20,-26 1,-101 16,389-21,136 28,-562-1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4:06:28.7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3241 191,'-126'-5,"-155"-28,55 4,-349-6,-4 25,-179-6,352-19,147 10,228 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4:06:29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0,'4'0,"25"0,35 0,30 0,53 0,34 0,47 0,39 0,34 0,25 0,13 0,-29 9,-34 4,-46-2,-53-2,-57-2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29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1,'1903'0,"-1879"0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07:10:31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55,'1317'0,"-1221"-4,110-20,-117 12,140-3,-126 17,-81-2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A56C560-F40A-4AE7-A860-41A10AAFA9EE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3C13A3A-7A0C-4CCE-BFC6-92B0F6603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7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606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29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314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76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55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88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117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899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82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8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l"/>
            <a:r>
              <a:rPr lang="en-US" altLang="ko-KR" sz="1400" b="0">
                <a:solidFill>
                  <a:srgbClr val="FF0000"/>
                </a:solidFill>
              </a:rPr>
              <a:t>ModuleNotFoundError: No module named ‘libs.resources’ </a:t>
            </a:r>
            <a:r>
              <a:rPr lang="ko-KR" altLang="en-US" sz="1400" b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에러 발생 시</a:t>
            </a:r>
            <a:endParaRPr lang="en-US" altLang="ko-KR" sz="1400" b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2" indent="0" algn="l">
              <a:buNone/>
            </a:pPr>
            <a:endParaRPr lang="en-US" altLang="ko-KR" sz="1400" b="0"/>
          </a:p>
          <a:p>
            <a:pPr marL="914400" lvl="2" indent="0" algn="l">
              <a:buNone/>
            </a:pPr>
            <a:r>
              <a:rPr lang="en-US" altLang="ko-KR" sz="1400" b="0"/>
              <a:t>python –m pip install –upgrade pip</a:t>
            </a:r>
          </a:p>
          <a:p>
            <a:pPr marL="914400" lvl="2" indent="0" algn="l">
              <a:buNone/>
            </a:pPr>
            <a:r>
              <a:rPr lang="en-US" altLang="ko-KR" sz="1400" b="0"/>
              <a:t>pip3 install pipenv</a:t>
            </a:r>
            <a:endParaRPr lang="en-US" altLang="ko-KR" sz="1400" b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2" indent="0" algn="l">
              <a:buNone/>
            </a:pPr>
            <a:r>
              <a:rPr lang="en-US" altLang="ko-KR" sz="1400" b="0">
                <a:latin typeface="굴림" panose="020B0600000101010101" pitchFamily="50" charset="-127"/>
                <a:ea typeface="굴림" panose="020B0600000101010101" pitchFamily="50" charset="-127"/>
              </a:rPr>
              <a:t>pip install pyqt5-tools</a:t>
            </a:r>
          </a:p>
          <a:p>
            <a:pPr marL="914400" lvl="2" indent="0" algn="l">
              <a:buNone/>
            </a:pPr>
            <a:r>
              <a:rPr lang="en-US" altLang="ko-KR" sz="1400" b="0"/>
              <a:t>pyrcc5 -o libs/resources.py  resources.qrc</a:t>
            </a:r>
            <a:endParaRPr lang="en-US" altLang="ko-KR" sz="14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6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60607-9CFB-436A-8058-22FF85AD200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6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9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61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1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52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98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13A3A-7A0C-4CCE-BFC6-92B0F66032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37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5249B-270E-4CDA-B9F0-1139F09D8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aseline="0">
                <a:solidFill>
                  <a:schemeClr val="accent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8B9177-0FB5-4B09-BB86-27D4B3210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 baseline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C5489-B7AA-4992-8CB3-BC3BFADB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7162-9896-4D15-9E97-3EA676C51F0D}" type="datetime1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F9E04-A268-446B-8BE1-4A5A9C5A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D05CED-85EF-49B3-B9BD-DD87C0AC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002060"/>
                </a:solidFill>
              </a:defRPr>
            </a:lvl1pPr>
          </a:lstStyle>
          <a:p>
            <a:fld id="{E2C20A79-27B1-496D-B5F2-05195FAC06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0F59-0978-4078-A538-80F383C92102}"/>
              </a:ext>
            </a:extLst>
          </p:cNvPr>
          <p:cNvSpPr/>
          <p:nvPr userDrawn="1"/>
        </p:nvSpPr>
        <p:spPr>
          <a:xfrm>
            <a:off x="1924050" y="1257300"/>
            <a:ext cx="8305800" cy="5095875"/>
          </a:xfrm>
          <a:prstGeom prst="rect">
            <a:avLst/>
          </a:prstGeom>
          <a:blipFill dpi="0" rotWithShape="1">
            <a:blip r:embed="rId2">
              <a:alphaModFix amt="47000"/>
            </a:blip>
            <a:srcRect/>
            <a:stretch>
              <a:fillRect b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DB139A-5AB3-4972-A149-5F997851C6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79" y="5468215"/>
            <a:ext cx="1158640" cy="8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2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1723FAD-7BCE-49A2-81A9-0CFD83DEBD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80" b="79167"/>
          <a:stretch/>
        </p:blipFill>
        <p:spPr>
          <a:xfrm>
            <a:off x="-19050" y="-125563"/>
            <a:ext cx="7905749" cy="14287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82B41E-4B02-4F2E-8B8E-6F91B146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48" y="184068"/>
            <a:ext cx="6914012" cy="849084"/>
          </a:xfrm>
        </p:spPr>
        <p:txBody>
          <a:bodyPr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52F56-73CC-4460-B615-8173E4DEC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4946679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sz="2000" baseline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 sz="1800" baseline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buClr>
                <a:schemeClr val="accent4"/>
              </a:buClr>
              <a:buFont typeface="Wingdings" panose="05000000000000000000" pitchFamily="2" charset="2"/>
              <a:buChar char="ü"/>
              <a:defRPr sz="1600" baseline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>
              <a:defRPr sz="1600" baseline="0">
                <a:ea typeface="맑은 고딕" panose="020B0503020000020004" pitchFamily="50" charset="-127"/>
              </a:defRPr>
            </a:lvl4pPr>
            <a:lvl5pPr>
              <a:defRPr sz="1600" baseline="0"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D8E4C-4319-4730-9747-C620925955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8462" y="6356350"/>
            <a:ext cx="2743200" cy="365125"/>
          </a:xfrm>
        </p:spPr>
        <p:txBody>
          <a:bodyPr/>
          <a:lstStyle>
            <a:lvl1pPr algn="l">
              <a:defRPr sz="1400"/>
            </a:lvl1pPr>
          </a:lstStyle>
          <a:p>
            <a:fld id="{E45AD84F-998C-4E42-902A-EF4485E133D7}" type="datetime1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93C92F-0FEC-411E-B495-4F85B93A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490" y="6356350"/>
            <a:ext cx="4114800" cy="365125"/>
          </a:xfrm>
        </p:spPr>
        <p:txBody>
          <a:bodyPr/>
          <a:lstStyle>
            <a:lvl1pPr>
              <a:defRPr sz="1600"/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BC38C-7E41-4703-BE49-7343D3D5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1153" y="6356350"/>
            <a:ext cx="624866" cy="365125"/>
          </a:xfrm>
        </p:spPr>
        <p:txBody>
          <a:bodyPr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E2C20A79-27B1-496D-B5F2-05195FAC06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FE6C57-7F37-4D23-880F-9B99D8898C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13" y="5779413"/>
            <a:ext cx="1158640" cy="8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24928" y="2893594"/>
            <a:ext cx="5261809" cy="1070810"/>
          </a:xfrm>
        </p:spPr>
        <p:txBody>
          <a:bodyPr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</a:t>
            </a:r>
            <a:br>
              <a:rPr lang="en-US" altLang="ko-KR" dirty="0"/>
            </a:br>
            <a:r>
              <a:rPr lang="ko-KR" altLang="en-US" dirty="0"/>
              <a:t>스타일 편집</a:t>
            </a:r>
            <a:endParaRPr lang="en-US" dirty="0"/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5610393" y="6311978"/>
            <a:ext cx="971216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96158C4-EFF0-4EBD-90E9-88A5B5A9CC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8" y="5878828"/>
            <a:ext cx="974426" cy="7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2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3FB2F0-8DB8-4C7B-ACB2-EA456B3B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AC4C1E-EBBB-42F0-9E57-1ECC11571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E272F-481F-466D-B6AB-B537E010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F25F9-1E8D-4753-9A36-E8DBFD6E4A82}" type="datetime1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76D0F-08BA-4D21-9B3E-8025BC61D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681189-83DA-4045-935F-0BCC389B6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20A79-27B1-496D-B5F2-05195FAC0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7.png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" Type="http://schemas.openxmlformats.org/officeDocument/2006/relationships/image" Target="../media/image41.png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customXml" Target="../ink/ink12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46.png"/><Relationship Id="rId24" Type="http://schemas.openxmlformats.org/officeDocument/2006/relationships/customXml" Target="../ink/ink18.xml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20.xml"/><Relationship Id="rId10" Type="http://schemas.openxmlformats.org/officeDocument/2006/relationships/customXml" Target="../ink/ink11.xml"/><Relationship Id="rId19" Type="http://schemas.openxmlformats.org/officeDocument/2006/relationships/image" Target="../media/image50.png"/><Relationship Id="rId31" Type="http://schemas.openxmlformats.org/officeDocument/2006/relationships/image" Target="../media/image56.png"/><Relationship Id="rId4" Type="http://schemas.openxmlformats.org/officeDocument/2006/relationships/customXml" Target="../ink/ink8.xml"/><Relationship Id="rId9" Type="http://schemas.openxmlformats.org/officeDocument/2006/relationships/image" Target="../media/image45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54.png"/><Relationship Id="rId30" Type="http://schemas.openxmlformats.org/officeDocument/2006/relationships/customXml" Target="../ink/ink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manSignal/labelImg" TargetMode="External"/><Relationship Id="rId2" Type="http://schemas.openxmlformats.org/officeDocument/2006/relationships/hyperlink" Target="https://github.com/ultralytics/yolov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41EEC-EF6E-DBDD-29DC-4ECFC1B95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553" y="2334133"/>
            <a:ext cx="10126894" cy="1478533"/>
          </a:xfrm>
        </p:spPr>
        <p:txBody>
          <a:bodyPr>
            <a:normAutofit/>
          </a:bodyPr>
          <a:lstStyle/>
          <a:p>
            <a:r>
              <a:rPr lang="en-US" altLang="ko-KR" sz="4400" b="1"/>
              <a:t>YOLOv5 </a:t>
            </a:r>
            <a:r>
              <a:rPr lang="ko-KR" altLang="en-US" sz="4400" b="1"/>
              <a:t>데이터셋 라벨링 및 학습</a:t>
            </a:r>
          </a:p>
        </p:txBody>
      </p:sp>
    </p:spTree>
    <p:extLst>
      <p:ext uri="{BB962C8B-B14F-4D97-AF65-F5344CB8AC3E}">
        <p14:creationId xmlns:p14="http://schemas.microsoft.com/office/powerpoint/2010/main" val="96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Labeling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데이터셋 불러오기</a:t>
            </a:r>
            <a:endParaRPr lang="en-US" altLang="ko-KR" b="1"/>
          </a:p>
          <a:p>
            <a:pPr lvl="1"/>
            <a:r>
              <a:rPr lang="en-US" altLang="ko-KR"/>
              <a:t>Open Dir</a:t>
            </a:r>
            <a:r>
              <a:rPr lang="ko-KR" altLang="en-US"/>
              <a:t>을 클릭하여 라벨링을 진행할 데이터 이미지가 저장된 폴더 선택</a:t>
            </a:r>
            <a:endParaRPr lang="en-US" altLang="ko-KR"/>
          </a:p>
          <a:p>
            <a:pPr lvl="1"/>
            <a:r>
              <a:rPr lang="ko-KR" altLang="en-US"/>
              <a:t>실습 자료의 </a:t>
            </a:r>
            <a:r>
              <a:rPr lang="en-US" altLang="ko-KR"/>
              <a:t>yolov5 </a:t>
            </a:r>
            <a:r>
              <a:rPr lang="ko-KR" altLang="en-US"/>
              <a:t>폴더 → </a:t>
            </a:r>
            <a:r>
              <a:rPr lang="en-US" altLang="ko-KR"/>
              <a:t>traffic_images </a:t>
            </a:r>
            <a:r>
              <a:rPr lang="ko-KR" altLang="en-US"/>
              <a:t>폴더 → </a:t>
            </a:r>
            <a:r>
              <a:rPr lang="en-US" altLang="ko-KR"/>
              <a:t>images</a:t>
            </a:r>
            <a:r>
              <a:rPr lang="ko-KR" altLang="en-US"/>
              <a:t> 폴더에 실습 이미지가 저장되어있다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60EA06-9C1F-FCEA-86E0-67744054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61" b="42918"/>
          <a:stretch/>
        </p:blipFill>
        <p:spPr>
          <a:xfrm>
            <a:off x="535577" y="2441643"/>
            <a:ext cx="4894850" cy="39147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854B33-A508-2BD5-50B1-2A03EEF4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51" y="2441643"/>
            <a:ext cx="4894851" cy="39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5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Labeling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데이터셋 불러오기</a:t>
            </a:r>
            <a:endParaRPr lang="en-US" altLang="ko-KR" b="1"/>
          </a:p>
          <a:p>
            <a:pPr lvl="1"/>
            <a:r>
              <a:rPr lang="en-US" altLang="ko-KR"/>
              <a:t>Change Save Dir</a:t>
            </a:r>
            <a:r>
              <a:rPr lang="ko-KR" altLang="en-US"/>
              <a:t>을 클릭하여 라벨링 파일이 저장될 위치를 지정한다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저장 폴더는 </a:t>
            </a:r>
            <a:r>
              <a:rPr lang="en-US" altLang="ko-KR"/>
              <a:t>yolov5 </a:t>
            </a:r>
            <a:r>
              <a:rPr lang="ko-KR" altLang="en-US"/>
              <a:t>폴더 → </a:t>
            </a:r>
            <a:r>
              <a:rPr lang="en-US" altLang="ko-KR"/>
              <a:t>traffic_images </a:t>
            </a:r>
            <a:r>
              <a:rPr lang="ko-KR" altLang="en-US"/>
              <a:t>폴더 → </a:t>
            </a:r>
            <a:r>
              <a:rPr lang="en-US" altLang="ko-KR"/>
              <a:t>labels </a:t>
            </a:r>
            <a:r>
              <a:rPr lang="ko-KR" altLang="en-US"/>
              <a:t>폴더로 설정한다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CC02A9-3725-9A27-F6FA-38132C3CF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012" b="42918"/>
          <a:stretch/>
        </p:blipFill>
        <p:spPr>
          <a:xfrm>
            <a:off x="535577" y="2441643"/>
            <a:ext cx="4894850" cy="39147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5B0EC1-6098-FFA3-F376-F71283D98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52" y="2441643"/>
            <a:ext cx="4894850" cy="39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0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Labeling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8" y="1230283"/>
            <a:ext cx="3825986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라벨링 진행</a:t>
            </a:r>
            <a:endParaRPr lang="en-US" altLang="ko-KR" b="1"/>
          </a:p>
          <a:p>
            <a:pPr lvl="1"/>
            <a:r>
              <a:rPr lang="ko-KR" altLang="en-US"/>
              <a:t>데이터셋을 불러오는데 성공하였다면 다음과 같이 이미지를 확인할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라벨링을 진행하기 위에 좌측 하단 </a:t>
            </a:r>
            <a:r>
              <a:rPr lang="en-US" altLang="ko-KR"/>
              <a:t>‘Create RectBox’</a:t>
            </a:r>
            <a:r>
              <a:rPr lang="ko-KR" altLang="en-US"/>
              <a:t> 클릭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원하는 범위를 지정하고 해당되는 객체를 설정한다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C93B39-B895-5B90-F790-98FCD60C9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15" b="8437"/>
          <a:stretch/>
        </p:blipFill>
        <p:spPr>
          <a:xfrm>
            <a:off x="4546391" y="1736389"/>
            <a:ext cx="6475049" cy="44017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0B3E8E-5B8B-811A-B957-41DF7A4A2DFB}"/>
              </a:ext>
            </a:extLst>
          </p:cNvPr>
          <p:cNvSpPr/>
          <p:nvPr/>
        </p:nvSpPr>
        <p:spPr>
          <a:xfrm>
            <a:off x="4546391" y="5322699"/>
            <a:ext cx="891372" cy="38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E65F0A-643F-5D4C-4FBC-DAE70A5F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15" y="2899691"/>
            <a:ext cx="2123872" cy="24230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990F85-6082-335B-8D51-E8BB72FD79D7}"/>
              </a:ext>
            </a:extLst>
          </p:cNvPr>
          <p:cNvSpPr/>
          <p:nvPr/>
        </p:nvSpPr>
        <p:spPr>
          <a:xfrm>
            <a:off x="5891886" y="2820934"/>
            <a:ext cx="2279349" cy="260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BE0580-52EE-4CA3-D2CF-5D255D1DA48A}"/>
              </a:ext>
            </a:extLst>
          </p:cNvPr>
          <p:cNvSpPr/>
          <p:nvPr/>
        </p:nvSpPr>
        <p:spPr>
          <a:xfrm>
            <a:off x="8278240" y="2490280"/>
            <a:ext cx="914400" cy="9630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2E3DF-E5B9-43C2-C486-1B54D4FA2DCE}"/>
              </a:ext>
            </a:extLst>
          </p:cNvPr>
          <p:cNvSpPr txBox="1"/>
          <p:nvPr/>
        </p:nvSpPr>
        <p:spPr>
          <a:xfrm>
            <a:off x="1170560" y="5194086"/>
            <a:ext cx="344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</a:rPr>
              <a:t>1.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Create RectBox</a:t>
            </a:r>
          </a:p>
          <a:p>
            <a:r>
              <a:rPr lang="en-US" altLang="ko-KR" sz="1600" b="1">
                <a:solidFill>
                  <a:srgbClr val="FF0000"/>
                </a:solidFill>
              </a:rPr>
              <a:t>: Bounding Box </a:t>
            </a:r>
            <a:r>
              <a:rPr lang="ko-KR" altLang="en-US" sz="1600" b="1">
                <a:solidFill>
                  <a:srgbClr val="FF0000"/>
                </a:solidFill>
              </a:rPr>
              <a:t>생성</a:t>
            </a:r>
            <a:r>
              <a:rPr lang="en-US" altLang="ko-KR" sz="1600" b="1">
                <a:solidFill>
                  <a:srgbClr val="FF0000"/>
                </a:solidFill>
              </a:rPr>
              <a:t>, </a:t>
            </a:r>
            <a:r>
              <a:rPr lang="ko-KR" altLang="en-US" sz="1600" b="1">
                <a:solidFill>
                  <a:srgbClr val="FF0000"/>
                </a:solidFill>
              </a:rPr>
              <a:t>원하는 범위를 선택하여 라벨링</a:t>
            </a:r>
            <a:endParaRPr lang="en-US" altLang="ko-KR" sz="1600" b="1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B5298A-45B0-21FF-3896-6EEAD6BFD461}"/>
              </a:ext>
            </a:extLst>
          </p:cNvPr>
          <p:cNvSpPr txBox="1"/>
          <p:nvPr/>
        </p:nvSpPr>
        <p:spPr>
          <a:xfrm>
            <a:off x="9053491" y="2277404"/>
            <a:ext cx="2982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</a:rPr>
              <a:t>2.</a:t>
            </a:r>
            <a:r>
              <a:rPr lang="ko-KR" altLang="en-US" sz="1600" b="1">
                <a:solidFill>
                  <a:srgbClr val="FF0000"/>
                </a:solidFill>
              </a:rPr>
              <a:t> 원하는 영역을</a:t>
            </a:r>
            <a:r>
              <a:rPr lang="en-US" altLang="ko-KR" sz="1600" b="1">
                <a:solidFill>
                  <a:srgbClr val="FF0000"/>
                </a:solidFill>
              </a:rPr>
              <a:t> </a:t>
            </a:r>
            <a:r>
              <a:rPr lang="ko-KR" altLang="en-US" sz="1600" b="1">
                <a:solidFill>
                  <a:srgbClr val="FF0000"/>
                </a:solidFill>
              </a:rPr>
              <a:t>라벨링</a:t>
            </a:r>
            <a:endParaRPr lang="en-US" altLang="ko-KR" sz="1600" b="1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4B332-43D2-E77B-2FC7-2EC05596E4E0}"/>
              </a:ext>
            </a:extLst>
          </p:cNvPr>
          <p:cNvSpPr txBox="1"/>
          <p:nvPr/>
        </p:nvSpPr>
        <p:spPr>
          <a:xfrm>
            <a:off x="3639645" y="4522933"/>
            <a:ext cx="235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</a:rPr>
              <a:t>4.</a:t>
            </a:r>
            <a:r>
              <a:rPr lang="ko-KR" altLang="en-US" sz="1600" b="1">
                <a:solidFill>
                  <a:srgbClr val="FF0000"/>
                </a:solidFill>
              </a:rPr>
              <a:t> 저장</a:t>
            </a:r>
            <a:endParaRPr lang="en-US" altLang="ko-KR" sz="1600" b="1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18FB9B-A9E6-509D-2539-510F1EDC33CD}"/>
              </a:ext>
            </a:extLst>
          </p:cNvPr>
          <p:cNvSpPr/>
          <p:nvPr/>
        </p:nvSpPr>
        <p:spPr>
          <a:xfrm>
            <a:off x="4546391" y="4507243"/>
            <a:ext cx="891372" cy="38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CA2FDD-6D90-CC4F-5AF3-C0E4516B3CB0}"/>
              </a:ext>
            </a:extLst>
          </p:cNvPr>
          <p:cNvSpPr txBox="1"/>
          <p:nvPr/>
        </p:nvSpPr>
        <p:spPr>
          <a:xfrm>
            <a:off x="8242737" y="5089481"/>
            <a:ext cx="235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</a:rPr>
              <a:t>3.</a:t>
            </a:r>
            <a:r>
              <a:rPr lang="ko-KR" altLang="en-US" sz="1600" b="1">
                <a:solidFill>
                  <a:srgbClr val="FF0000"/>
                </a:solidFill>
              </a:rPr>
              <a:t> 객체 선택</a:t>
            </a:r>
            <a:endParaRPr lang="en-US" altLang="ko-KR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9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Labeling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라벨링</a:t>
            </a:r>
            <a:r>
              <a:rPr lang="ko-KR" altLang="en-US" b="1" dirty="0"/>
              <a:t> 진행 시 주의 사항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851E57-D41A-0E16-8479-D406F1529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16" t="19930" r="33035" b="9788"/>
          <a:stretch/>
        </p:blipFill>
        <p:spPr>
          <a:xfrm>
            <a:off x="6924012" y="1884827"/>
            <a:ext cx="3518017" cy="35434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CDE9B5-C4CE-C8FA-A039-A6D06F677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87" t="17523" r="36137" b="12766"/>
          <a:stretch/>
        </p:blipFill>
        <p:spPr>
          <a:xfrm>
            <a:off x="1414722" y="1884827"/>
            <a:ext cx="3443592" cy="35434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1DE75F-3775-8670-8F63-FA634F4DC178}"/>
              </a:ext>
            </a:extLst>
          </p:cNvPr>
          <p:cNvSpPr txBox="1"/>
          <p:nvPr/>
        </p:nvSpPr>
        <p:spPr>
          <a:xfrm>
            <a:off x="1494800" y="5584805"/>
            <a:ext cx="3283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예시 </a:t>
            </a:r>
            <a:r>
              <a:rPr lang="en-US" altLang="ko-KR" sz="1400" b="1" dirty="0"/>
              <a:t>1. </a:t>
            </a:r>
            <a:r>
              <a:rPr lang="en-US" altLang="ko-KR" sz="1400" b="1" dirty="0">
                <a:solidFill>
                  <a:srgbClr val="FF0000"/>
                </a:solidFill>
              </a:rPr>
              <a:t>(X)</a:t>
            </a:r>
          </a:p>
          <a:p>
            <a:pPr algn="ctr"/>
            <a:r>
              <a:rPr lang="ko-KR" altLang="en-US" sz="1400" b="1" dirty="0"/>
              <a:t>배경이 너무 많이 포함되어 있거나</a:t>
            </a:r>
            <a:r>
              <a:rPr lang="en-US" altLang="ko-KR" sz="1400" b="1" dirty="0"/>
              <a:t>,</a:t>
            </a:r>
            <a:br>
              <a:rPr lang="en-US" altLang="ko-KR" sz="1400" b="1" dirty="0"/>
            </a:br>
            <a:r>
              <a:rPr lang="en-US" altLang="ko-KR" sz="1400" b="1" dirty="0"/>
              <a:t> </a:t>
            </a:r>
            <a:r>
              <a:rPr lang="ko-KR" altLang="en-US" sz="1400" b="1" dirty="0"/>
              <a:t>객체 범위를 정확하게 지정하지 않아</a:t>
            </a:r>
            <a:br>
              <a:rPr lang="en-US" altLang="ko-KR" sz="1400" b="1" dirty="0"/>
            </a:br>
            <a:r>
              <a:rPr lang="ko-KR" altLang="en-US" sz="1400" b="1" dirty="0"/>
              <a:t>학습 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인식률이 저하될 수 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EE738-5330-1A8A-7738-7E3CD8E4BE5F}"/>
              </a:ext>
            </a:extLst>
          </p:cNvPr>
          <p:cNvSpPr txBox="1"/>
          <p:nvPr/>
        </p:nvSpPr>
        <p:spPr>
          <a:xfrm>
            <a:off x="7121381" y="5584805"/>
            <a:ext cx="3123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예시 </a:t>
            </a:r>
            <a:r>
              <a:rPr lang="en-US" altLang="ko-KR" sz="1400" b="1"/>
              <a:t>2. </a:t>
            </a:r>
            <a:r>
              <a:rPr lang="en-US" altLang="ko-KR" sz="1400" b="1">
                <a:solidFill>
                  <a:srgbClr val="00FF00"/>
                </a:solidFill>
              </a:rPr>
              <a:t>(O)</a:t>
            </a:r>
          </a:p>
          <a:p>
            <a:pPr algn="ctr"/>
            <a:r>
              <a:rPr lang="ko-KR" altLang="en-US" sz="1400" b="1"/>
              <a:t>객체 범위를 정확하게 지정하고</a:t>
            </a:r>
            <a:br>
              <a:rPr lang="en-US" altLang="ko-KR" sz="1400" b="1"/>
            </a:br>
            <a:r>
              <a:rPr lang="ko-KR" altLang="en-US" sz="1400" b="1"/>
              <a:t>배경을 최소화하여 라벨링을 진행</a:t>
            </a:r>
          </a:p>
        </p:txBody>
      </p:sp>
    </p:spTree>
    <p:extLst>
      <p:ext uri="{BB962C8B-B14F-4D97-AF65-F5344CB8AC3E}">
        <p14:creationId xmlns:p14="http://schemas.microsoft.com/office/powerpoint/2010/main" val="260561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Labeling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라벨링 파일 </a:t>
            </a:r>
            <a:r>
              <a:rPr lang="en-US" altLang="ko-KR" b="1"/>
              <a:t>(.txt)</a:t>
            </a:r>
          </a:p>
          <a:p>
            <a:pPr lvl="1"/>
            <a:r>
              <a:rPr lang="ko-KR" altLang="en-US"/>
              <a:t>실습 데이터 </a:t>
            </a:r>
            <a:r>
              <a:rPr lang="en-US" altLang="ko-KR"/>
              <a:t>200</a:t>
            </a:r>
            <a:r>
              <a:rPr lang="ko-KR" altLang="en-US"/>
              <a:t>장 모두 라벨링을 완료 후</a:t>
            </a:r>
            <a:r>
              <a:rPr lang="en-US" altLang="ko-KR"/>
              <a:t>, </a:t>
            </a:r>
            <a:r>
              <a:rPr lang="ko-KR" altLang="en-US"/>
              <a:t>라벨링 파일을 확인한다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Yolov5 </a:t>
            </a:r>
            <a:r>
              <a:rPr lang="ko-KR" altLang="en-US"/>
              <a:t>폴더 → </a:t>
            </a:r>
            <a:r>
              <a:rPr lang="en-US" altLang="ko-KR"/>
              <a:t>traffic_images </a:t>
            </a:r>
            <a:r>
              <a:rPr lang="ko-KR" altLang="en-US"/>
              <a:t>폴더 → </a:t>
            </a:r>
            <a:r>
              <a:rPr lang="en-US" altLang="ko-KR"/>
              <a:t>labels </a:t>
            </a:r>
            <a:r>
              <a:rPr lang="ko-KR" altLang="en-US"/>
              <a:t>폴더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5AC733-3CDE-3825-7EB3-C2DD1913B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36"/>
          <a:stretch/>
        </p:blipFill>
        <p:spPr>
          <a:xfrm>
            <a:off x="523585" y="2480552"/>
            <a:ext cx="10186567" cy="38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3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Labeling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라벨링 파일 </a:t>
            </a:r>
            <a:r>
              <a:rPr lang="en-US" altLang="ko-KR" b="1"/>
              <a:t>(.txt)</a:t>
            </a:r>
          </a:p>
          <a:p>
            <a:pPr lvl="1"/>
            <a:r>
              <a:rPr lang="en-US" altLang="ko-KR"/>
              <a:t>Yolo</a:t>
            </a:r>
            <a:r>
              <a:rPr lang="ko-KR" altLang="en-US"/>
              <a:t> 포맷의 라벨링 파일 저장 형식은 다음과 같이 구성되어있다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4AAE7F-5095-5648-58A8-3BA3A42E3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07"/>
          <a:stretch/>
        </p:blipFill>
        <p:spPr>
          <a:xfrm>
            <a:off x="421178" y="2237521"/>
            <a:ext cx="3888175" cy="41820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F45EA6-05D4-CAF0-0FFA-3700E9D3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083" y="2237522"/>
            <a:ext cx="7461764" cy="418205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D0E22D0-EBBC-05B0-7B1B-DCB45CA55CFC}"/>
              </a:ext>
            </a:extLst>
          </p:cNvPr>
          <p:cNvCxnSpPr/>
          <p:nvPr/>
        </p:nvCxnSpPr>
        <p:spPr>
          <a:xfrm>
            <a:off x="4519083" y="2237521"/>
            <a:ext cx="746176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FB5C618-867D-80D2-F0E3-7922A022E6B7}"/>
              </a:ext>
            </a:extLst>
          </p:cNvPr>
          <p:cNvCxnSpPr>
            <a:cxnSpLocks/>
          </p:cNvCxnSpPr>
          <p:nvPr/>
        </p:nvCxnSpPr>
        <p:spPr>
          <a:xfrm>
            <a:off x="4524532" y="2193747"/>
            <a:ext cx="0" cy="42258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6AC7DE-D842-9CDF-2E4E-B2FFDEDB4307}"/>
              </a:ext>
            </a:extLst>
          </p:cNvPr>
          <p:cNvSpPr/>
          <p:nvPr/>
        </p:nvSpPr>
        <p:spPr>
          <a:xfrm>
            <a:off x="1333986" y="3896701"/>
            <a:ext cx="2085265" cy="24204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</a:rPr>
              <a:t>Predefinded_classes.txt</a:t>
            </a:r>
          </a:p>
          <a:p>
            <a:endParaRPr lang="en-US" altLang="ko-KR" sz="1400">
              <a:solidFill>
                <a:schemeClr val="tx1"/>
              </a:solidFill>
            </a:endParaRPr>
          </a:p>
          <a:p>
            <a:r>
              <a:rPr lang="en-US" altLang="ko-KR" sz="1400">
                <a:solidFill>
                  <a:schemeClr val="tx1"/>
                </a:solidFill>
              </a:rPr>
              <a:t>0. red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1. yellow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2. green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3. stop_sign</a:t>
            </a:r>
          </a:p>
          <a:p>
            <a:r>
              <a:rPr lang="en-US" altLang="ko-KR" sz="1400" b="1">
                <a:solidFill>
                  <a:srgbClr val="FF0000"/>
                </a:solidFill>
              </a:rPr>
              <a:t>4. 40_sign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5. 80_sign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6. start_sign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7. person 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4E7A6582-475E-CE06-61A9-D83E3356AF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6180" y="3839563"/>
            <a:ext cx="1142565" cy="65305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9081590-9C32-B11C-6AD7-11C6DFACDBC1}"/>
              </a:ext>
            </a:extLst>
          </p:cNvPr>
          <p:cNvCxnSpPr>
            <a:cxnSpLocks/>
          </p:cNvCxnSpPr>
          <p:nvPr/>
        </p:nvCxnSpPr>
        <p:spPr>
          <a:xfrm>
            <a:off x="4519083" y="2545563"/>
            <a:ext cx="444009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70CF2E-A582-FCFE-BD92-02709CB6AFF1}"/>
              </a:ext>
            </a:extLst>
          </p:cNvPr>
          <p:cNvCxnSpPr>
            <a:cxnSpLocks/>
          </p:cNvCxnSpPr>
          <p:nvPr/>
        </p:nvCxnSpPr>
        <p:spPr>
          <a:xfrm>
            <a:off x="8959174" y="2237521"/>
            <a:ext cx="0" cy="3080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2D06EC-2197-3F0C-9B12-8F31E74B68AB}"/>
              </a:ext>
            </a:extLst>
          </p:cNvPr>
          <p:cNvSpPr txBox="1"/>
          <p:nvPr/>
        </p:nvSpPr>
        <p:spPr>
          <a:xfrm>
            <a:off x="5836596" y="2568262"/>
            <a:ext cx="1478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highlight>
                  <a:srgbClr val="FFFF00"/>
                </a:highlight>
              </a:rPr>
              <a:t>0.591146</a:t>
            </a:r>
            <a:endParaRPr lang="ko-KR" altLang="en-US" sz="1100">
              <a:highlight>
                <a:srgbClr val="FFFF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9E0F38-038F-6997-4D18-8C9CD8B1F31D}"/>
              </a:ext>
            </a:extLst>
          </p:cNvPr>
          <p:cNvSpPr txBox="1"/>
          <p:nvPr/>
        </p:nvSpPr>
        <p:spPr>
          <a:xfrm>
            <a:off x="8628822" y="2268431"/>
            <a:ext cx="1478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highlight>
                  <a:srgbClr val="FFFF00"/>
                </a:highlight>
              </a:rPr>
              <a:t>0.075463</a:t>
            </a:r>
            <a:endParaRPr lang="ko-KR" altLang="en-US" sz="1000">
              <a:highlight>
                <a:srgbClr val="FFFF0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A16E3F-F018-E8CF-3ACA-590CDFFCDF74}"/>
              </a:ext>
            </a:extLst>
          </p:cNvPr>
          <p:cNvSpPr txBox="1"/>
          <p:nvPr/>
        </p:nvSpPr>
        <p:spPr>
          <a:xfrm>
            <a:off x="7548663" y="1824415"/>
            <a:ext cx="147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</a:rPr>
              <a:t>1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C4F96A-B446-DD6B-F303-24AFC3DE28CF}"/>
              </a:ext>
            </a:extLst>
          </p:cNvPr>
          <p:cNvSpPr txBox="1"/>
          <p:nvPr/>
        </p:nvSpPr>
        <p:spPr>
          <a:xfrm>
            <a:off x="3635723" y="4143885"/>
            <a:ext cx="147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</a:rPr>
              <a:t>1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DB227B-7F4D-AD80-A16E-4837C664D817}"/>
              </a:ext>
            </a:extLst>
          </p:cNvPr>
          <p:cNvSpPr txBox="1"/>
          <p:nvPr/>
        </p:nvSpPr>
        <p:spPr>
          <a:xfrm>
            <a:off x="817860" y="3520607"/>
            <a:ext cx="924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highlight>
                  <a:srgbClr val="FFFF00"/>
                </a:highlight>
              </a:rPr>
              <a:t>x_Center</a:t>
            </a:r>
            <a:endParaRPr lang="ko-KR" altLang="en-US" sz="1100">
              <a:highlight>
                <a:srgbClr val="FFFF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830E76-90A5-FA90-8CD1-B30EF2C93AD9}"/>
              </a:ext>
            </a:extLst>
          </p:cNvPr>
          <p:cNvSpPr txBox="1"/>
          <p:nvPr/>
        </p:nvSpPr>
        <p:spPr>
          <a:xfrm>
            <a:off x="1616272" y="3520607"/>
            <a:ext cx="924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highlight>
                  <a:srgbClr val="FFFF00"/>
                </a:highlight>
              </a:rPr>
              <a:t>y_Center</a:t>
            </a:r>
            <a:endParaRPr lang="ko-KR" altLang="en-US" sz="1100">
              <a:highlight>
                <a:srgbClr val="FFFF0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EA2F77-5AAA-DBAF-7883-AC3BAFF1B17F}"/>
              </a:ext>
            </a:extLst>
          </p:cNvPr>
          <p:cNvSpPr txBox="1"/>
          <p:nvPr/>
        </p:nvSpPr>
        <p:spPr>
          <a:xfrm>
            <a:off x="2500411" y="3520607"/>
            <a:ext cx="924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highlight>
                  <a:srgbClr val="FFFF00"/>
                </a:highlight>
              </a:rPr>
              <a:t>width</a:t>
            </a:r>
            <a:endParaRPr lang="ko-KR" altLang="en-US" sz="1100">
              <a:highlight>
                <a:srgbClr val="FFFF00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9069E-FB5A-EF02-F7B3-6CFDCF8B8CD8}"/>
              </a:ext>
            </a:extLst>
          </p:cNvPr>
          <p:cNvSpPr txBox="1"/>
          <p:nvPr/>
        </p:nvSpPr>
        <p:spPr>
          <a:xfrm>
            <a:off x="3332657" y="3529066"/>
            <a:ext cx="924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highlight>
                  <a:srgbClr val="FFFF00"/>
                </a:highlight>
              </a:rPr>
              <a:t>height</a:t>
            </a:r>
            <a:endParaRPr lang="ko-KR" altLang="en-US" sz="1100">
              <a:highlight>
                <a:srgbClr val="FFFF00"/>
              </a:highlight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DC353C-CD95-5EAC-98C3-C19F80CBB358}"/>
              </a:ext>
            </a:extLst>
          </p:cNvPr>
          <p:cNvSpPr/>
          <p:nvPr/>
        </p:nvSpPr>
        <p:spPr>
          <a:xfrm>
            <a:off x="8927980" y="2517038"/>
            <a:ext cx="54000" cy="53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51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패키지 설치</a:t>
            </a:r>
            <a:endParaRPr lang="en-US" altLang="ko-KR" b="1"/>
          </a:p>
          <a:p>
            <a:pPr lvl="1"/>
            <a:r>
              <a:rPr lang="en-US" altLang="ko-KR"/>
              <a:t>YOLO </a:t>
            </a:r>
            <a:r>
              <a:rPr lang="ko-KR" altLang="en-US"/>
              <a:t>학습을 진행하기 전</a:t>
            </a:r>
            <a:r>
              <a:rPr lang="en-US" altLang="ko-KR"/>
              <a:t>, YOLO</a:t>
            </a:r>
            <a:r>
              <a:rPr lang="ko-KR" altLang="en-US"/>
              <a:t>를 실행하기 위해 필요한 각종 패키지들을 다운받는다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Yolov5 </a:t>
            </a:r>
            <a:r>
              <a:rPr lang="ko-KR" altLang="en-US"/>
              <a:t>폴더 → </a:t>
            </a:r>
            <a:r>
              <a:rPr lang="en-US" altLang="ko-KR"/>
              <a:t>requirements.txt </a:t>
            </a:r>
            <a:r>
              <a:rPr lang="ko-KR" altLang="en-US"/>
              <a:t>파일 수정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A98A47-81BE-B6A9-F3E8-BFA5FCB3B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77" b="44965"/>
          <a:stretch/>
        </p:blipFill>
        <p:spPr>
          <a:xfrm>
            <a:off x="589612" y="2582018"/>
            <a:ext cx="5100891" cy="3774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9D6363-5F23-B1EE-2420-C4435C4CB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407"/>
          <a:stretch/>
        </p:blipFill>
        <p:spPr>
          <a:xfrm>
            <a:off x="6096000" y="2582019"/>
            <a:ext cx="3700595" cy="37743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25BE67-203B-6B7C-8626-B7005FF01A50}"/>
              </a:ext>
            </a:extLst>
          </p:cNvPr>
          <p:cNvSpPr/>
          <p:nvPr/>
        </p:nvSpPr>
        <p:spPr>
          <a:xfrm>
            <a:off x="6153198" y="3709575"/>
            <a:ext cx="1395465" cy="1465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3260CE-E9D7-5C36-05FA-314AB37ECE77}"/>
              </a:ext>
            </a:extLst>
          </p:cNvPr>
          <p:cNvSpPr/>
          <p:nvPr/>
        </p:nvSpPr>
        <p:spPr>
          <a:xfrm>
            <a:off x="6153198" y="5392460"/>
            <a:ext cx="1395465" cy="162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80B16E-5461-D752-331D-8C700C3100B3}"/>
              </a:ext>
            </a:extLst>
          </p:cNvPr>
          <p:cNvSpPr/>
          <p:nvPr/>
        </p:nvSpPr>
        <p:spPr>
          <a:xfrm>
            <a:off x="6153198" y="5982605"/>
            <a:ext cx="1395465" cy="320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27B963-2555-85F9-3528-16D690B0E820}"/>
              </a:ext>
            </a:extLst>
          </p:cNvPr>
          <p:cNvSpPr txBox="1"/>
          <p:nvPr/>
        </p:nvSpPr>
        <p:spPr>
          <a:xfrm>
            <a:off x="9934094" y="2303730"/>
            <a:ext cx="20892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matplotlib</a:t>
            </a:r>
          </a:p>
          <a:p>
            <a:r>
              <a:rPr lang="en-US" altLang="ko-KR" sz="1400"/>
              <a:t>numpy</a:t>
            </a:r>
          </a:p>
          <a:p>
            <a:r>
              <a:rPr lang="en-US" altLang="ko-KR" sz="1400"/>
              <a:t>opencv-python</a:t>
            </a:r>
          </a:p>
          <a:p>
            <a:r>
              <a:rPr lang="en-US" altLang="ko-KR" sz="1400"/>
              <a:t>Pillow</a:t>
            </a:r>
          </a:p>
          <a:p>
            <a:r>
              <a:rPr lang="en-US" altLang="ko-KR" sz="1400"/>
              <a:t>PyYAML</a:t>
            </a:r>
          </a:p>
          <a:p>
            <a:r>
              <a:rPr lang="en-US" altLang="ko-KR" sz="1400"/>
              <a:t>requests</a:t>
            </a:r>
          </a:p>
          <a:p>
            <a:r>
              <a:rPr lang="en-US" altLang="ko-KR" sz="1400"/>
              <a:t>scipy</a:t>
            </a:r>
          </a:p>
          <a:p>
            <a:r>
              <a:rPr lang="en-US" altLang="ko-KR" sz="1400"/>
              <a:t>torch</a:t>
            </a:r>
          </a:p>
          <a:p>
            <a:r>
              <a:rPr lang="en-US" altLang="ko-KR" sz="1400"/>
              <a:t>torchvision</a:t>
            </a:r>
          </a:p>
          <a:p>
            <a:r>
              <a:rPr lang="en-US" altLang="ko-KR" sz="1400"/>
              <a:t>tqdm</a:t>
            </a:r>
          </a:p>
          <a:p>
            <a:r>
              <a:rPr lang="en-US" altLang="ko-KR" sz="1400"/>
              <a:t>tensonboard</a:t>
            </a:r>
          </a:p>
          <a:p>
            <a:r>
              <a:rPr lang="en-US" altLang="ko-KR" sz="1400"/>
              <a:t>pandas</a:t>
            </a:r>
          </a:p>
          <a:p>
            <a:r>
              <a:rPr lang="en-US" altLang="ko-KR" sz="1400"/>
              <a:t>seaborn</a:t>
            </a:r>
          </a:p>
          <a:p>
            <a:endParaRPr lang="en-US" altLang="ko-KR" sz="1400"/>
          </a:p>
          <a:p>
            <a:r>
              <a:rPr lang="ko-KR" altLang="en-US" sz="1400"/>
              <a:t>주석이 해제되어있는지</a:t>
            </a:r>
            <a:endParaRPr lang="en-US" altLang="ko-KR" sz="1400"/>
          </a:p>
          <a:p>
            <a:r>
              <a:rPr lang="ko-KR" altLang="en-US" sz="1400"/>
              <a:t>확인 후 저장</a:t>
            </a:r>
          </a:p>
        </p:txBody>
      </p:sp>
    </p:spTree>
    <p:extLst>
      <p:ext uri="{BB962C8B-B14F-4D97-AF65-F5344CB8AC3E}">
        <p14:creationId xmlns:p14="http://schemas.microsoft.com/office/powerpoint/2010/main" val="44828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패키지 설치</a:t>
            </a:r>
            <a:endParaRPr lang="en-US" altLang="ko-KR" b="1"/>
          </a:p>
          <a:p>
            <a:pPr lvl="1"/>
            <a:r>
              <a:rPr lang="en-US" altLang="ko-KR"/>
              <a:t>Anaconda Prompt</a:t>
            </a:r>
            <a:r>
              <a:rPr lang="ko-KR" altLang="en-US"/>
              <a:t>를 새로 실행 후</a:t>
            </a:r>
            <a:r>
              <a:rPr lang="en-US" altLang="ko-KR"/>
              <a:t>, yolov5 </a:t>
            </a:r>
            <a:r>
              <a:rPr lang="ko-KR" altLang="en-US"/>
              <a:t>폴더로 이동</a:t>
            </a:r>
            <a:endParaRPr lang="en-US" altLang="ko-KR"/>
          </a:p>
          <a:p>
            <a:pPr lvl="1"/>
            <a:r>
              <a:rPr lang="ko-KR" altLang="en-US"/>
              <a:t>패키지를 다운받기 위해 아래 명령어를 실행하면</a:t>
            </a:r>
            <a:r>
              <a:rPr lang="en-US" altLang="ko-KR"/>
              <a:t>, requirements.txt</a:t>
            </a:r>
            <a:r>
              <a:rPr lang="ko-KR" altLang="en-US"/>
              <a:t>에 기재된 패키지를 다운로드한다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52CF098-55AA-FE6F-3098-1B5010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83"/>
          <a:stretch/>
        </p:blipFill>
        <p:spPr>
          <a:xfrm>
            <a:off x="1160443" y="2483004"/>
            <a:ext cx="9870723" cy="3625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AEFD5A2-DA9A-062F-072E-5CB5B13FEA43}"/>
                  </a:ext>
                </a:extLst>
              </p14:cNvPr>
              <p14:cNvContentPartPr/>
              <p14:nvPr/>
            </p14:nvContentPartPr>
            <p14:xfrm>
              <a:off x="3783684" y="3404344"/>
              <a:ext cx="1095480" cy="40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AEFD5A2-DA9A-062F-072E-5CB5B13FEA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0044" y="3296704"/>
                <a:ext cx="12031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941AD4B-E6AF-ABC6-951A-A8F120AC0401}"/>
                  </a:ext>
                </a:extLst>
              </p14:cNvPr>
              <p14:cNvContentPartPr/>
              <p14:nvPr/>
            </p14:nvContentPartPr>
            <p14:xfrm>
              <a:off x="3793404" y="3355384"/>
              <a:ext cx="1245600" cy="298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941AD4B-E6AF-ABC6-951A-A8F120AC0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9764" y="3247744"/>
                <a:ext cx="1353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86395B0-8CFC-412E-D2CC-7E4FC26C2010}"/>
                  </a:ext>
                </a:extLst>
              </p14:cNvPr>
              <p14:cNvContentPartPr/>
              <p14:nvPr/>
            </p14:nvContentPartPr>
            <p14:xfrm>
              <a:off x="4542564" y="3803224"/>
              <a:ext cx="3852000" cy="77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86395B0-8CFC-412E-D2CC-7E4FC26C20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8564" y="3695224"/>
                <a:ext cx="39596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09C9FA9-7DD6-A18A-5447-62789D231699}"/>
                  </a:ext>
                </a:extLst>
              </p14:cNvPr>
              <p14:cNvContentPartPr/>
              <p14:nvPr/>
            </p14:nvContentPartPr>
            <p14:xfrm>
              <a:off x="6839364" y="3822304"/>
              <a:ext cx="1167120" cy="691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09C9FA9-7DD6-A18A-5447-62789D2316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364" y="3714304"/>
                <a:ext cx="12747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1DB4329-15E7-DDF8-0C48-E44CC3336A55}"/>
                  </a:ext>
                </a:extLst>
              </p14:cNvPr>
              <p14:cNvContentPartPr/>
              <p14:nvPr/>
            </p14:nvContentPartPr>
            <p14:xfrm>
              <a:off x="7480524" y="3832744"/>
              <a:ext cx="1113840" cy="18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1DB4329-15E7-DDF8-0C48-E44CC3336A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884" y="3724744"/>
                <a:ext cx="122148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76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en-US" altLang="ko-KR" b="1"/>
              <a:t>traffic.yaml </a:t>
            </a:r>
            <a:r>
              <a:rPr lang="ko-KR" altLang="en-US" b="1"/>
              <a:t>파일 수정</a:t>
            </a:r>
            <a:endParaRPr lang="en-US" altLang="ko-KR" b="1"/>
          </a:p>
          <a:p>
            <a:pPr lvl="1"/>
            <a:r>
              <a:rPr lang="en-US" altLang="ko-KR"/>
              <a:t>yolov5 </a:t>
            </a:r>
            <a:r>
              <a:rPr lang="ko-KR" altLang="en-US"/>
              <a:t>폴더 내 </a:t>
            </a:r>
            <a:r>
              <a:rPr lang="en-US" altLang="ko-KR"/>
              <a:t>data </a:t>
            </a:r>
            <a:r>
              <a:rPr lang="ko-KR" altLang="en-US"/>
              <a:t>폴더에 들어가 학습 데이터 경로 및 클래스를 지정하기 위한 </a:t>
            </a:r>
            <a:r>
              <a:rPr lang="en-US" altLang="ko-KR"/>
              <a:t>yaml </a:t>
            </a:r>
            <a:r>
              <a:rPr lang="ko-KR" altLang="en-US"/>
              <a:t>파일을 생성한다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본 강의에서는 이미 생성되어있는 </a:t>
            </a:r>
            <a:r>
              <a:rPr lang="en-US" altLang="ko-KR"/>
              <a:t>traffic.yaml </a:t>
            </a:r>
            <a:r>
              <a:rPr lang="ko-KR" altLang="en-US"/>
              <a:t>파일을 수정하여 학습을 진행한다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AF9579-7AF9-E573-7731-F44D0DBB1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27" y="2460759"/>
            <a:ext cx="6012253" cy="407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CF965F-DC94-2976-6866-F8E5EED0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930" y="2460759"/>
            <a:ext cx="4741495" cy="40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F5A8D3D-3C13-9F4D-231E-EBFAF41C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292" b="56933"/>
          <a:stretch/>
        </p:blipFill>
        <p:spPr>
          <a:xfrm>
            <a:off x="535577" y="2118612"/>
            <a:ext cx="11120846" cy="41457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en-US" altLang="ko-KR" b="1" dirty="0" err="1"/>
              <a:t>traffic.yaml</a:t>
            </a:r>
            <a:r>
              <a:rPr lang="en-US" altLang="ko-KR" b="1" dirty="0"/>
              <a:t> </a:t>
            </a:r>
            <a:r>
              <a:rPr lang="ko-KR" altLang="en-US" b="1" dirty="0"/>
              <a:t>파일 수정</a:t>
            </a:r>
            <a:endParaRPr lang="en-US" altLang="ko-KR" b="1" dirty="0"/>
          </a:p>
          <a:p>
            <a:pPr lvl="1"/>
            <a:r>
              <a:rPr lang="ko-KR" altLang="en-US" dirty="0"/>
              <a:t>이전에 진행한 </a:t>
            </a:r>
            <a:r>
              <a:rPr lang="ko-KR" altLang="en-US" dirty="0" err="1"/>
              <a:t>라벨링</a:t>
            </a:r>
            <a:r>
              <a:rPr lang="ko-KR" altLang="en-US" dirty="0"/>
              <a:t> 작업에 맞춰 다음과 같이 수정한다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6ED70D-0657-6A0D-BD0F-28CB8FEA8EC2}"/>
              </a:ext>
            </a:extLst>
          </p:cNvPr>
          <p:cNvSpPr/>
          <p:nvPr/>
        </p:nvSpPr>
        <p:spPr>
          <a:xfrm>
            <a:off x="1231002" y="4987705"/>
            <a:ext cx="2979048" cy="311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50D58-3FF9-F0A0-503B-4F706452BB4E}"/>
              </a:ext>
            </a:extLst>
          </p:cNvPr>
          <p:cNvSpPr/>
          <p:nvPr/>
        </p:nvSpPr>
        <p:spPr>
          <a:xfrm>
            <a:off x="1231002" y="5756037"/>
            <a:ext cx="568615" cy="204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7A71FF-5EB8-A979-56C1-3B412B3AABAA}"/>
              </a:ext>
            </a:extLst>
          </p:cNvPr>
          <p:cNvSpPr/>
          <p:nvPr/>
        </p:nvSpPr>
        <p:spPr>
          <a:xfrm>
            <a:off x="1231002" y="5954659"/>
            <a:ext cx="7303398" cy="204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2E2DA-A495-B7B8-D0D9-E53F9C1F64F2}"/>
              </a:ext>
            </a:extLst>
          </p:cNvPr>
          <p:cNvSpPr txBox="1"/>
          <p:nvPr/>
        </p:nvSpPr>
        <p:spPr>
          <a:xfrm>
            <a:off x="3997046" y="3975879"/>
            <a:ext cx="5321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train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학습할 이미지가 저장된 경로</a:t>
            </a:r>
            <a:endParaRPr lang="en-US" altLang="ko-KR" b="1" dirty="0"/>
          </a:p>
          <a:p>
            <a:r>
              <a:rPr lang="en-US" altLang="ko-KR" b="1" dirty="0" err="1"/>
              <a:t>val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검증할 이미지가 저장된 경로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64194-F573-8974-9B61-C6F18EEC0C12}"/>
              </a:ext>
            </a:extLst>
          </p:cNvPr>
          <p:cNvSpPr txBox="1"/>
          <p:nvPr/>
        </p:nvSpPr>
        <p:spPr>
          <a:xfrm>
            <a:off x="1799617" y="5459050"/>
            <a:ext cx="198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nc</a:t>
            </a:r>
            <a:r>
              <a:rPr lang="en-US" altLang="ko-KR" b="1" dirty="0"/>
              <a:t> : </a:t>
            </a:r>
            <a:r>
              <a:rPr lang="ko-KR" altLang="en-US" b="1" dirty="0"/>
              <a:t>클래스 개수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4A706-E4D3-2544-D240-D19E416345CC}"/>
              </a:ext>
            </a:extLst>
          </p:cNvPr>
          <p:cNvSpPr txBox="1"/>
          <p:nvPr/>
        </p:nvSpPr>
        <p:spPr>
          <a:xfrm>
            <a:off x="1281790" y="6197357"/>
            <a:ext cx="837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names : </a:t>
            </a:r>
            <a:r>
              <a:rPr lang="ko-KR" altLang="en-US" b="1"/>
              <a:t>클래스를 순서대로 정확하게 입력하지 않으면 학습에</a:t>
            </a:r>
            <a:endParaRPr lang="en-US" altLang="ko-KR" b="1"/>
          </a:p>
          <a:p>
            <a:r>
              <a:rPr lang="ko-KR" altLang="en-US" b="1"/>
              <a:t>오류가 발생하거나</a:t>
            </a:r>
            <a:r>
              <a:rPr lang="en-US" altLang="ko-KR" b="1"/>
              <a:t>, </a:t>
            </a:r>
            <a:r>
              <a:rPr lang="ko-KR" altLang="en-US" b="1"/>
              <a:t>잘못된 정보로 학습이 진행된다</a:t>
            </a:r>
            <a:r>
              <a:rPr lang="en-US" altLang="ko-KR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281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4920001" cy="5491192"/>
          </a:xfrm>
        </p:spPr>
        <p:txBody>
          <a:bodyPr>
            <a:normAutofit/>
          </a:bodyPr>
          <a:lstStyle/>
          <a:p>
            <a:r>
              <a:rPr lang="en-US" altLang="ko-KR" b="1"/>
              <a:t>YOLO</a:t>
            </a:r>
            <a:r>
              <a:rPr lang="ko-KR" altLang="en-US" b="1"/>
              <a:t> </a:t>
            </a:r>
            <a:r>
              <a:rPr lang="en-US" altLang="ko-KR" b="1"/>
              <a:t>(You Only Look Once)</a:t>
            </a:r>
            <a:endParaRPr lang="en-US" altLang="ko-KR" sz="1600" b="1"/>
          </a:p>
          <a:p>
            <a:pPr lvl="1"/>
            <a:endParaRPr lang="en-US" altLang="ko-KR" sz="1600"/>
          </a:p>
          <a:p>
            <a:pPr lvl="1"/>
            <a:r>
              <a:rPr lang="en-US" altLang="ko-KR" sz="1400"/>
              <a:t>2015</a:t>
            </a:r>
            <a:r>
              <a:rPr lang="ko-KR" altLang="en-US" sz="1400"/>
              <a:t>년 </a:t>
            </a:r>
            <a:r>
              <a:rPr lang="en-US" altLang="ko-KR" sz="1400"/>
              <a:t>Joseph Redmon</a:t>
            </a:r>
            <a:r>
              <a:rPr lang="ko-KR" altLang="en-US" sz="1400"/>
              <a:t>에 의해 제안</a:t>
            </a:r>
            <a:endParaRPr lang="en-US" altLang="ko-KR" sz="1400"/>
          </a:p>
          <a:p>
            <a:pPr marL="457200" lvl="1" indent="0">
              <a:buNone/>
            </a:pPr>
            <a:endParaRPr lang="en-US" altLang="ko-KR" sz="1400">
              <a:latin typeface="Pretendard"/>
            </a:endParaRPr>
          </a:p>
          <a:p>
            <a:pPr lvl="1"/>
            <a:r>
              <a:rPr lang="ko-KR" altLang="en-US" sz="1400">
                <a:latin typeface="Pretendard"/>
              </a:rPr>
              <a:t>이름 그대로</a:t>
            </a:r>
            <a:r>
              <a:rPr lang="en-US" altLang="ko-KR" sz="1400">
                <a:latin typeface="Pretendard"/>
              </a:rPr>
              <a:t> </a:t>
            </a:r>
            <a:r>
              <a:rPr lang="ko-KR" altLang="en-US" sz="1400">
                <a:latin typeface="Pretendard"/>
              </a:rPr>
              <a:t>이미지를 한번만 보고  바로 물체를 검출하는 딥러닝 기술을 이용한 물체 검출 모델</a:t>
            </a:r>
            <a:endParaRPr lang="en-US" altLang="ko-KR" sz="1400">
              <a:latin typeface="Pretendard"/>
            </a:endParaRPr>
          </a:p>
          <a:p>
            <a:pPr lvl="1"/>
            <a:endParaRPr lang="en-US" altLang="ko-KR" sz="1400">
              <a:latin typeface="Pretendard"/>
            </a:endParaRPr>
          </a:p>
          <a:p>
            <a:pPr lvl="1"/>
            <a:r>
              <a:rPr lang="en-US" altLang="ko-KR" sz="1400">
                <a:latin typeface="Pretendard"/>
              </a:rPr>
              <a:t>YOLO </a:t>
            </a:r>
            <a:r>
              <a:rPr lang="ko-KR" altLang="en-US" sz="1400">
                <a:latin typeface="Pretendard"/>
              </a:rPr>
              <a:t>이전의 모델들은 이미지를 여러 장 분할하고</a:t>
            </a:r>
            <a:r>
              <a:rPr lang="en-US" altLang="ko-KR" sz="1400">
                <a:latin typeface="Pretendard"/>
              </a:rPr>
              <a:t> </a:t>
            </a:r>
            <a:r>
              <a:rPr lang="ko-KR" altLang="en-US" sz="1400">
                <a:latin typeface="Pretendard"/>
              </a:rPr>
              <a:t>여러번의 분석을 거쳐 동작하지만</a:t>
            </a:r>
            <a:r>
              <a:rPr lang="en-US" altLang="ko-KR" sz="1400">
                <a:latin typeface="Pretendard"/>
              </a:rPr>
              <a:t>, YOLO</a:t>
            </a:r>
            <a:r>
              <a:rPr lang="ko-KR" altLang="en-US" sz="1400">
                <a:latin typeface="Pretendard"/>
              </a:rPr>
              <a:t>는 원본 이미지를 그대로 사용</a:t>
            </a:r>
            <a:br>
              <a:rPr lang="en-US" altLang="ko-KR" sz="1400">
                <a:latin typeface="Pretendard"/>
              </a:rPr>
            </a:br>
            <a:br>
              <a:rPr lang="en-US" altLang="ko-KR" sz="1400">
                <a:latin typeface="Pretendard"/>
              </a:rPr>
            </a:br>
            <a:r>
              <a:rPr lang="ko-KR" altLang="en-US" sz="1400">
                <a:latin typeface="Pretendard"/>
              </a:rPr>
              <a:t>▶ 다른 모델들과 비교했을 때</a:t>
            </a:r>
            <a:r>
              <a:rPr lang="en-US" altLang="ko-KR" sz="1400">
                <a:latin typeface="Pretendard"/>
              </a:rPr>
              <a:t> </a:t>
            </a:r>
            <a:r>
              <a:rPr lang="ko-KR" altLang="en-US" sz="1400">
                <a:latin typeface="Pretendard"/>
              </a:rPr>
              <a:t>정확도가 조금 떨어지지만</a:t>
            </a:r>
            <a:r>
              <a:rPr lang="en-US" altLang="ko-KR" sz="1400">
                <a:latin typeface="Pretendard"/>
              </a:rPr>
              <a:t>, </a:t>
            </a:r>
            <a:r>
              <a:rPr lang="ko-KR" altLang="en-US" sz="1400">
                <a:latin typeface="Pretendard"/>
              </a:rPr>
              <a:t>충분히 높은 정확도를 가지고 있으며 실시간 객체 검출이 가능</a:t>
            </a:r>
            <a:endParaRPr lang="en-US" altLang="ko-KR" sz="1400">
              <a:latin typeface="Pretendard"/>
            </a:endParaRPr>
          </a:p>
          <a:p>
            <a:pPr lvl="1"/>
            <a:endParaRPr lang="en-US" altLang="ko-KR" sz="1400">
              <a:latin typeface="Pretendard"/>
            </a:endParaRPr>
          </a:p>
          <a:p>
            <a:pPr lvl="1"/>
            <a:r>
              <a:rPr lang="ko-KR" altLang="en-US" sz="1400" b="0" i="0">
                <a:solidFill>
                  <a:srgbClr val="000000"/>
                </a:solidFill>
                <a:effectLst/>
                <a:latin typeface="AppleSDGothicNeo"/>
              </a:rPr>
              <a:t>이미지 전체를 처리하기에 객체 주변정보까지 학습하여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ppleSDGothicNeo"/>
              </a:rPr>
              <a:t>background error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ppleSDGothicNeo"/>
              </a:rPr>
              <a:t>가 적음</a:t>
            </a:r>
            <a:endParaRPr lang="en-US" altLang="ko-KR" sz="1400">
              <a:latin typeface="Pretendard"/>
            </a:endParaRPr>
          </a:p>
          <a:p>
            <a:pPr lvl="1"/>
            <a:endParaRPr lang="en-US" altLang="ko-KR" sz="1400">
              <a:latin typeface="Pretendard"/>
            </a:endParaRPr>
          </a:p>
          <a:p>
            <a:pPr lvl="1"/>
            <a:r>
              <a:rPr lang="ko-KR" altLang="en-US" sz="1400" b="0" i="0">
                <a:solidFill>
                  <a:srgbClr val="000000"/>
                </a:solidFill>
                <a:effectLst/>
                <a:latin typeface="AppleSDGothicNeo"/>
              </a:rPr>
              <a:t>훈련 단계에서 보지 못한 새로운 이미지에 대해서도 검출 정확도가 높음</a:t>
            </a:r>
            <a:endParaRPr lang="ko-KR" altLang="en-US" sz="1400" b="0" i="0">
              <a:solidFill>
                <a:srgbClr val="666666"/>
              </a:solidFill>
              <a:effectLst/>
              <a:latin typeface="AppleSDGothicNeo"/>
            </a:endParaRPr>
          </a:p>
          <a:p>
            <a:pPr lvl="1"/>
            <a:endParaRPr lang="en-US" altLang="ko-KR" sz="1400">
              <a:latin typeface="Pretendard"/>
            </a:endParaRPr>
          </a:p>
          <a:p>
            <a:pPr lvl="1"/>
            <a:endParaRPr lang="en-US" altLang="ko-KR">
              <a:latin typeface="Pretendard"/>
            </a:endParaRPr>
          </a:p>
          <a:p>
            <a:pPr lvl="1"/>
            <a:endParaRPr lang="en-US" altLang="ko-KR" b="0" i="0">
              <a:effectLst/>
              <a:latin typeface="Pretendard"/>
            </a:endParaRPr>
          </a:p>
          <a:p>
            <a:pPr marL="457200" lvl="1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post-thumbnail">
            <a:extLst>
              <a:ext uri="{FF2B5EF4-FFF2-40B4-BE49-F238E27FC236}">
                <a16:creationId xmlns:a16="http://schemas.microsoft.com/office/drawing/2014/main" id="{1734024A-5D2F-BFD1-987C-C8E47C38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342" y="1964712"/>
            <a:ext cx="6411998" cy="430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16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8362293F-C77B-F633-B81E-CB3E2C04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91" y="2288358"/>
            <a:ext cx="9116697" cy="38676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en-US" altLang="ko-KR" b="1"/>
              <a:t>train.py</a:t>
            </a:r>
            <a:r>
              <a:rPr lang="ko-KR" altLang="en-US" b="1"/>
              <a:t> 파일 수정</a:t>
            </a:r>
            <a:endParaRPr lang="en-US" altLang="ko-KR" b="1"/>
          </a:p>
          <a:p>
            <a:pPr lvl="1"/>
            <a:r>
              <a:rPr lang="en-US" altLang="ko-KR"/>
              <a:t>yolov5 </a:t>
            </a:r>
            <a:r>
              <a:rPr lang="ko-KR" altLang="en-US"/>
              <a:t>폴더의 </a:t>
            </a:r>
            <a:r>
              <a:rPr lang="en-US" altLang="ko-KR"/>
              <a:t>train.py</a:t>
            </a:r>
            <a:r>
              <a:rPr lang="ko-KR" altLang="en-US"/>
              <a:t>를 열어 필요한 설정을 수정 후 저장한다</a:t>
            </a:r>
            <a:r>
              <a:rPr lang="en-US" altLang="ko-KR"/>
              <a:t>. (def</a:t>
            </a:r>
            <a:r>
              <a:rPr lang="ko-KR" altLang="en-US"/>
              <a:t> </a:t>
            </a:r>
            <a:r>
              <a:rPr lang="en-US" altLang="ko-KR"/>
              <a:t>parse_opt)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20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75F270C4-010F-7947-8898-1FDCBAEA0B74}"/>
                  </a:ext>
                </a:extLst>
              </p14:cNvPr>
              <p14:cNvContentPartPr/>
              <p14:nvPr/>
            </p14:nvContentPartPr>
            <p14:xfrm>
              <a:off x="3095415" y="2647845"/>
              <a:ext cx="694440" cy="3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75F270C4-010F-7947-8898-1FDCBAEA0B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1775" y="2540205"/>
                <a:ext cx="802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0AB2E39F-A6CB-C25B-99A9-A547A2A1B3A9}"/>
                  </a:ext>
                </a:extLst>
              </p14:cNvPr>
              <p14:cNvContentPartPr/>
              <p14:nvPr/>
            </p14:nvContentPartPr>
            <p14:xfrm>
              <a:off x="5990895" y="2637765"/>
              <a:ext cx="742680" cy="198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0AB2E39F-A6CB-C25B-99A9-A547A2A1B3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7255" y="2529765"/>
                <a:ext cx="850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5012A32F-CBA4-83D3-57D3-44884FD00E66}"/>
                  </a:ext>
                </a:extLst>
              </p14:cNvPr>
              <p14:cNvContentPartPr/>
              <p14:nvPr/>
            </p14:nvContentPartPr>
            <p14:xfrm>
              <a:off x="3085695" y="2799765"/>
              <a:ext cx="399600" cy="1044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5012A32F-CBA4-83D3-57D3-44884FD00E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2055" y="2691765"/>
                <a:ext cx="507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57FFECF1-92B4-5607-5534-33C9F8F79F69}"/>
                  </a:ext>
                </a:extLst>
              </p14:cNvPr>
              <p14:cNvContentPartPr/>
              <p14:nvPr/>
            </p14:nvContentPartPr>
            <p14:xfrm>
              <a:off x="5124375" y="2799765"/>
              <a:ext cx="1427760" cy="201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57FFECF1-92B4-5607-5534-33C9F8F79F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70735" y="2692125"/>
                <a:ext cx="15354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569CA512-AE7F-29BF-3AE6-C46CA64E1399}"/>
                  </a:ext>
                </a:extLst>
              </p14:cNvPr>
              <p14:cNvContentPartPr/>
              <p14:nvPr/>
            </p14:nvContentPartPr>
            <p14:xfrm>
              <a:off x="3076335" y="2943045"/>
              <a:ext cx="447120" cy="5832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569CA512-AE7F-29BF-3AE6-C46CA64E13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2695" y="2835405"/>
                <a:ext cx="554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57E2A030-7322-7172-1A85-CBFDEAD1CF91}"/>
                  </a:ext>
                </a:extLst>
              </p14:cNvPr>
              <p14:cNvContentPartPr/>
              <p14:nvPr/>
            </p14:nvContentPartPr>
            <p14:xfrm>
              <a:off x="5733855" y="2942685"/>
              <a:ext cx="1323360" cy="482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57E2A030-7322-7172-1A85-CBFDEAD1CF9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80215" y="2834685"/>
                <a:ext cx="14310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CA7B5B1F-3F3C-316F-F856-18736CD19143}"/>
                  </a:ext>
                </a:extLst>
              </p14:cNvPr>
              <p14:cNvContentPartPr/>
              <p14:nvPr/>
            </p14:nvContentPartPr>
            <p14:xfrm>
              <a:off x="3047895" y="3322125"/>
              <a:ext cx="619560" cy="3132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CA7B5B1F-3F3C-316F-F856-18736CD191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4255" y="3214125"/>
                <a:ext cx="727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9B10AAFD-E0F1-2E49-42E6-A329D3A9BF78}"/>
                  </a:ext>
                </a:extLst>
              </p14:cNvPr>
              <p14:cNvContentPartPr/>
              <p14:nvPr/>
            </p14:nvContentPartPr>
            <p14:xfrm>
              <a:off x="5314815" y="3314565"/>
              <a:ext cx="237960" cy="2952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9B10AAFD-E0F1-2E49-42E6-A329D3A9BF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61175" y="3206925"/>
                <a:ext cx="3456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D09103D2-3849-A4C1-5360-BF15C326D5CA}"/>
                  </a:ext>
                </a:extLst>
              </p14:cNvPr>
              <p14:cNvContentPartPr/>
              <p14:nvPr/>
            </p14:nvContentPartPr>
            <p14:xfrm>
              <a:off x="3047895" y="3466845"/>
              <a:ext cx="903960" cy="3888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D09103D2-3849-A4C1-5360-BF15C326D5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94255" y="3359205"/>
                <a:ext cx="10116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7462867C-E1C0-5316-5C3B-A05744BBF6A3}"/>
                  </a:ext>
                </a:extLst>
              </p14:cNvPr>
              <p14:cNvContentPartPr/>
              <p14:nvPr/>
            </p14:nvContentPartPr>
            <p14:xfrm>
              <a:off x="5562495" y="3457485"/>
              <a:ext cx="151560" cy="1944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7462867C-E1C0-5316-5C3B-A05744BBF6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08855" y="3349845"/>
                <a:ext cx="2592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BF942324-4210-9D48-3BF5-9B3367147C53}"/>
                  </a:ext>
                </a:extLst>
              </p14:cNvPr>
              <p14:cNvContentPartPr/>
              <p14:nvPr/>
            </p14:nvContentPartPr>
            <p14:xfrm>
              <a:off x="3047895" y="3590685"/>
              <a:ext cx="599400" cy="4896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BF942324-4210-9D48-3BF5-9B3367147C5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94255" y="3483045"/>
                <a:ext cx="70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1FDE2C37-8260-A156-A811-EBAE3CEA8084}"/>
                  </a:ext>
                </a:extLst>
              </p14:cNvPr>
              <p14:cNvContentPartPr/>
              <p14:nvPr/>
            </p14:nvContentPartPr>
            <p14:xfrm>
              <a:off x="6934095" y="3609765"/>
              <a:ext cx="256680" cy="2916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1FDE2C37-8260-A156-A811-EBAE3CEA80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80455" y="3502125"/>
                <a:ext cx="3643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31909D9B-6D00-850E-C938-FB375E3909AE}"/>
                  </a:ext>
                </a:extLst>
              </p14:cNvPr>
              <p14:cNvContentPartPr/>
              <p14:nvPr/>
            </p14:nvContentPartPr>
            <p14:xfrm>
              <a:off x="3095415" y="6028605"/>
              <a:ext cx="707760" cy="1044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31909D9B-6D00-850E-C938-FB375E3909A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41775" y="5920965"/>
                <a:ext cx="815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EA2E2D71-4CBD-E543-B0A1-95E3BE805570}"/>
                  </a:ext>
                </a:extLst>
              </p14:cNvPr>
              <p14:cNvContentPartPr/>
              <p14:nvPr/>
            </p14:nvContentPartPr>
            <p14:xfrm>
              <a:off x="5371695" y="6038685"/>
              <a:ext cx="8496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EA2E2D71-4CBD-E543-B0A1-95E3BE8055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18055" y="5931045"/>
                <a:ext cx="1926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66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en-US" altLang="ko-KR" b="1"/>
              <a:t>train.py</a:t>
            </a:r>
            <a:r>
              <a:rPr lang="ko-KR" altLang="en-US" b="1"/>
              <a:t> 설정 옵션</a:t>
            </a:r>
            <a:endParaRPr lang="en-US" altLang="ko-KR" b="1"/>
          </a:p>
          <a:p>
            <a:pPr lvl="1"/>
            <a:endParaRPr lang="en-US" altLang="ko-KR" sz="1600"/>
          </a:p>
          <a:p>
            <a:pPr lvl="1"/>
            <a:r>
              <a:rPr lang="en-US" altLang="ko-KR" sz="1600"/>
              <a:t>--weights : </a:t>
            </a:r>
            <a:r>
              <a:rPr lang="ko-KR" altLang="en-US" sz="1600"/>
              <a:t>사전 학습 모델</a:t>
            </a:r>
            <a:r>
              <a:rPr lang="en-US" altLang="ko-KR" sz="1600"/>
              <a:t>. </a:t>
            </a:r>
            <a:r>
              <a:rPr lang="ko-KR" altLang="en-US" sz="1600"/>
              <a:t>처음 커스텀 데이터 셋을 학습시킬 경우</a:t>
            </a:r>
            <a:r>
              <a:rPr lang="en-US" altLang="ko-KR" sz="1600"/>
              <a:t>, yolov5s.pt </a:t>
            </a:r>
            <a:r>
              <a:rPr lang="ko-KR" altLang="en-US" sz="1600"/>
              <a:t>를 주로 사용한다</a:t>
            </a:r>
            <a:r>
              <a:rPr lang="en-US" altLang="ko-KR" sz="1600"/>
              <a:t>. </a:t>
            </a:r>
            <a:r>
              <a:rPr lang="ko-KR" altLang="en-US" sz="1600"/>
              <a:t>이전 학습 데이터에 추가로 학습하는 전이학습을 원할 경우</a:t>
            </a:r>
            <a:r>
              <a:rPr lang="en-US" altLang="ko-KR" sz="1600"/>
              <a:t>, </a:t>
            </a:r>
            <a:r>
              <a:rPr lang="ko-KR" altLang="en-US" sz="1600"/>
              <a:t>이전 학습 데이터 파일명으로 지정하여 학습이 가능하다</a:t>
            </a:r>
            <a:r>
              <a:rPr lang="en-US" altLang="ko-KR" sz="1600"/>
              <a:t>.</a:t>
            </a:r>
          </a:p>
          <a:p>
            <a:pPr lvl="1"/>
            <a:endParaRPr lang="en-US" altLang="ko-KR" sz="1600"/>
          </a:p>
          <a:p>
            <a:pPr lvl="1"/>
            <a:r>
              <a:rPr lang="en-US" altLang="ko-KR" sz="1600"/>
              <a:t>--cfg : </a:t>
            </a:r>
            <a:r>
              <a:rPr lang="ko-KR" altLang="en-US" sz="1600"/>
              <a:t>모델의 구조를 지정한다</a:t>
            </a:r>
            <a:r>
              <a:rPr lang="en-US" altLang="ko-KR" sz="1600"/>
              <a:t>. Yolov5</a:t>
            </a:r>
            <a:r>
              <a:rPr lang="ko-KR" altLang="en-US" sz="1600"/>
              <a:t>에서 제공하는 모델은 </a:t>
            </a:r>
            <a:r>
              <a:rPr lang="en-US" altLang="ko-KR" sz="1600"/>
              <a:t>n (nano), s (small), m (medium), l (large), x (xlarge) </a:t>
            </a:r>
            <a:r>
              <a:rPr lang="ko-KR" altLang="en-US" sz="1600"/>
              <a:t>모델이 있다</a:t>
            </a:r>
            <a:r>
              <a:rPr lang="en-US" altLang="ko-KR" sz="1600"/>
              <a:t>. </a:t>
            </a:r>
          </a:p>
          <a:p>
            <a:pPr lvl="1"/>
            <a:endParaRPr lang="en-US" altLang="ko-KR" sz="1600"/>
          </a:p>
          <a:p>
            <a:pPr lvl="1"/>
            <a:r>
              <a:rPr lang="en-US" altLang="ko-KR" sz="1600"/>
              <a:t>--data : </a:t>
            </a:r>
            <a:r>
              <a:rPr lang="ko-KR" altLang="en-US" sz="1600"/>
              <a:t>학습에 참조될 </a:t>
            </a:r>
            <a:r>
              <a:rPr lang="en-US" altLang="ko-KR" sz="1600"/>
              <a:t>yaml </a:t>
            </a:r>
            <a:r>
              <a:rPr lang="ko-KR" altLang="en-US" sz="1600"/>
              <a:t>파일</a:t>
            </a:r>
            <a:r>
              <a:rPr lang="en-US" altLang="ko-KR" sz="1600"/>
              <a:t>. </a:t>
            </a:r>
            <a:r>
              <a:rPr lang="ko-KR" altLang="en-US" sz="1600"/>
              <a:t>데이터 셋의 경로</a:t>
            </a:r>
            <a:r>
              <a:rPr lang="en-US" altLang="ko-KR" sz="1600"/>
              <a:t>, </a:t>
            </a:r>
            <a:r>
              <a:rPr lang="ko-KR" altLang="en-US" sz="1600"/>
              <a:t>클래스 정의와 개수를 참조하기 위해 </a:t>
            </a:r>
            <a:r>
              <a:rPr lang="en-US" altLang="ko-KR" sz="1600"/>
              <a:t>yaml </a:t>
            </a:r>
            <a:r>
              <a:rPr lang="ko-KR" altLang="en-US" sz="1600"/>
              <a:t>파일을 불러온다</a:t>
            </a:r>
            <a:r>
              <a:rPr lang="en-US" altLang="ko-KR" sz="1600"/>
              <a:t>.</a:t>
            </a:r>
          </a:p>
          <a:p>
            <a:pPr lvl="1"/>
            <a:endParaRPr lang="en-US" altLang="ko-KR" sz="1600"/>
          </a:p>
          <a:p>
            <a:pPr lvl="1"/>
            <a:r>
              <a:rPr lang="en-US" altLang="ko-KR" sz="1600"/>
              <a:t>--epochs : </a:t>
            </a:r>
            <a:r>
              <a:rPr lang="ko-KR" altLang="en-US" sz="1600"/>
              <a:t>전체 데이터 셋을 학습한 횟수</a:t>
            </a:r>
            <a:endParaRPr lang="en-US" altLang="ko-KR" sz="1600"/>
          </a:p>
          <a:p>
            <a:pPr lvl="1"/>
            <a:endParaRPr lang="en-US" altLang="ko-KR" sz="1600"/>
          </a:p>
          <a:p>
            <a:pPr lvl="1"/>
            <a:r>
              <a:rPr lang="en-US" altLang="ko-KR" sz="1600"/>
              <a:t>--batch-size : </a:t>
            </a:r>
            <a:r>
              <a:rPr lang="ko-KR" altLang="en-US" sz="1600"/>
              <a:t>데이터 셋을 여러 작은 그룹으로 나누어 학습을 진행하게 되는데</a:t>
            </a:r>
            <a:r>
              <a:rPr lang="en-US" altLang="ko-KR" sz="1600"/>
              <a:t>, </a:t>
            </a:r>
            <a:r>
              <a:rPr lang="ko-KR" altLang="en-US" sz="1600"/>
              <a:t>이 작은 하나의 그룹에 속하게 되는 데이터 셋의 개수를 의미한다</a:t>
            </a:r>
            <a:endParaRPr lang="en-US" altLang="ko-KR" sz="1600"/>
          </a:p>
          <a:p>
            <a:pPr lvl="1"/>
            <a:endParaRPr lang="en-US" altLang="ko-KR" sz="1600"/>
          </a:p>
          <a:p>
            <a:pPr lvl="1"/>
            <a:r>
              <a:rPr lang="en-US" altLang="ko-KR" sz="1600"/>
              <a:t>--imgsz : </a:t>
            </a:r>
            <a:r>
              <a:rPr lang="ko-KR" altLang="en-US" sz="1600"/>
              <a:t>모델 학습에 사용할 이미지 사이즈</a:t>
            </a:r>
            <a:r>
              <a:rPr lang="en-US" altLang="ko-KR" sz="1600"/>
              <a:t>. </a:t>
            </a:r>
            <a:r>
              <a:rPr lang="ko-KR" altLang="en-US" sz="1600"/>
              <a:t>기본값은 </a:t>
            </a:r>
            <a:r>
              <a:rPr lang="en-US" altLang="ko-KR" sz="1600"/>
              <a:t>640</a:t>
            </a:r>
            <a:r>
              <a:rPr lang="ko-KR" altLang="en-US" sz="1600"/>
              <a:t>이다</a:t>
            </a:r>
            <a:r>
              <a:rPr lang="en-US" altLang="ko-KR" sz="1600"/>
              <a:t>. (= 640 * 640)</a:t>
            </a:r>
          </a:p>
          <a:p>
            <a:pPr marL="457200" lvl="1" indent="0">
              <a:buNone/>
            </a:pPr>
            <a:endParaRPr lang="en-US" altLang="ko-KR" sz="1600"/>
          </a:p>
          <a:p>
            <a:pPr lvl="1"/>
            <a:r>
              <a:rPr lang="en-US" altLang="ko-KR" sz="1600"/>
              <a:t>--workers : </a:t>
            </a:r>
            <a:r>
              <a:rPr lang="ko-KR" altLang="en-US" sz="1600"/>
              <a:t>데이터 셋의 데이터를 </a:t>
            </a:r>
            <a:r>
              <a:rPr lang="en-US" altLang="ko-KR" sz="1600"/>
              <a:t>GPU</a:t>
            </a:r>
            <a:r>
              <a:rPr lang="ko-KR" altLang="en-US" sz="1600"/>
              <a:t>로 전송할 때 필요한 전처리를 수행할때 사용한 </a:t>
            </a:r>
            <a:r>
              <a:rPr lang="en-US" altLang="ko-KR" sz="1600"/>
              <a:t>subprocess </a:t>
            </a:r>
            <a:r>
              <a:rPr lang="ko-KR" altLang="en-US" sz="1600"/>
              <a:t>수</a:t>
            </a:r>
            <a:endParaRPr lang="en-US" altLang="ko-KR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65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학습 실행</a:t>
            </a:r>
            <a:endParaRPr lang="en-US" altLang="ko-KR" b="1"/>
          </a:p>
          <a:p>
            <a:pPr lvl="1"/>
            <a:r>
              <a:rPr lang="en-US" altLang="ko-KR"/>
              <a:t>Anaconda Prompt</a:t>
            </a:r>
            <a:r>
              <a:rPr lang="ko-KR" altLang="en-US"/>
              <a:t>에서 </a:t>
            </a:r>
            <a:r>
              <a:rPr lang="en-US" altLang="ko-KR"/>
              <a:t>yolov5 </a:t>
            </a:r>
            <a:r>
              <a:rPr lang="ko-KR" altLang="en-US"/>
              <a:t>폴더 이동 후</a:t>
            </a:r>
            <a:r>
              <a:rPr lang="en-US" altLang="ko-KR"/>
              <a:t>, </a:t>
            </a:r>
            <a:r>
              <a:rPr lang="ko-KR" altLang="en-US"/>
              <a:t>명령어 입력 → </a:t>
            </a:r>
            <a:r>
              <a:rPr lang="en-US" altLang="ko-KR"/>
              <a:t>python train.py</a:t>
            </a:r>
          </a:p>
          <a:p>
            <a:endParaRPr lang="en-US" altLang="ko-KR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DA23B-D0D4-E28C-3197-3E3032A5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40" y="2112354"/>
            <a:ext cx="8849319" cy="443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학습 파일 확인</a:t>
            </a:r>
            <a:endParaRPr lang="en-US" altLang="ko-KR" b="1"/>
          </a:p>
          <a:p>
            <a:pPr lvl="1"/>
            <a:r>
              <a:rPr lang="ko-KR" altLang="en-US"/>
              <a:t>학습이 완료이 완료되면</a:t>
            </a:r>
            <a:r>
              <a:rPr lang="en-US" altLang="ko-KR"/>
              <a:t>, yolov5 </a:t>
            </a:r>
            <a:r>
              <a:rPr lang="ko-KR" altLang="en-US"/>
              <a:t>폴더 내 </a:t>
            </a:r>
            <a:r>
              <a:rPr lang="en-US" altLang="ko-KR"/>
              <a:t>runs/train/exp </a:t>
            </a:r>
            <a:r>
              <a:rPr lang="ko-KR" altLang="en-US"/>
              <a:t>폴더에서 학습 파일을 확인한다</a:t>
            </a:r>
            <a:r>
              <a:rPr lang="en-US" altLang="ko-KR"/>
              <a:t>.</a:t>
            </a:r>
          </a:p>
          <a:p>
            <a:endParaRPr lang="en-US" altLang="ko-KR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835696-C880-95F3-766A-1561480E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24"/>
          <a:stretch/>
        </p:blipFill>
        <p:spPr>
          <a:xfrm>
            <a:off x="535577" y="2227669"/>
            <a:ext cx="5257511" cy="38326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184484-819E-D549-02E6-1653EFF223DE}"/>
              </a:ext>
            </a:extLst>
          </p:cNvPr>
          <p:cNvSpPr/>
          <p:nvPr/>
        </p:nvSpPr>
        <p:spPr>
          <a:xfrm>
            <a:off x="535577" y="5788565"/>
            <a:ext cx="2051980" cy="241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72AA8A-461F-37EF-AC71-23D1BE66F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718" y="2227669"/>
            <a:ext cx="5648473" cy="38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57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학습 파일 확인</a:t>
            </a:r>
            <a:endParaRPr lang="en-US" altLang="ko-KR" b="1"/>
          </a:p>
          <a:p>
            <a:pPr lvl="1"/>
            <a:r>
              <a:rPr lang="ko-KR" altLang="en-US"/>
              <a:t>학습 파일의 인식률을 확인하기 위해 다음과 같이 명령어를 입력한다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python detect.py --source 0 --weights runs/train/exp8/weights/best.pt --nosave</a:t>
            </a:r>
          </a:p>
          <a:p>
            <a:endParaRPr lang="en-US" altLang="ko-KR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7C584D-A104-72BA-7A13-9D1C6E02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77" y="2549838"/>
            <a:ext cx="3738762" cy="412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D9FA4F-10C0-2FC6-879C-2391B8CCE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392" y="2549838"/>
            <a:ext cx="6976796" cy="409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40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20758"/>
            <a:ext cx="11235245" cy="5126067"/>
          </a:xfrm>
        </p:spPr>
        <p:txBody>
          <a:bodyPr>
            <a:normAutofit/>
          </a:bodyPr>
          <a:lstStyle/>
          <a:p>
            <a:r>
              <a:rPr lang="ko-KR" altLang="en-US" b="1"/>
              <a:t>전이학습</a:t>
            </a:r>
            <a:endParaRPr lang="en-US" altLang="ko-KR" sz="1400" b="1"/>
          </a:p>
          <a:p>
            <a:pPr lvl="1"/>
            <a:r>
              <a:rPr lang="en-US" altLang="ko-KR"/>
              <a:t>Yolov5 </a:t>
            </a:r>
            <a:r>
              <a:rPr lang="ko-KR" altLang="en-US"/>
              <a:t>모델은 이전에 학습한 가중치를 이용하여</a:t>
            </a:r>
            <a:r>
              <a:rPr lang="en-US" altLang="ko-KR"/>
              <a:t> </a:t>
            </a:r>
            <a:r>
              <a:rPr lang="ko-KR" altLang="en-US"/>
              <a:t>전이학습이 가능하다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train.py</a:t>
            </a:r>
            <a:r>
              <a:rPr lang="ko-KR" altLang="en-US"/>
              <a:t>에서 </a:t>
            </a:r>
            <a:r>
              <a:rPr lang="en-US" altLang="ko-KR"/>
              <a:t>--weights </a:t>
            </a:r>
            <a:r>
              <a:rPr lang="ko-KR" altLang="en-US"/>
              <a:t>옵션을 변경하여 사전에 학습된 모델을 사용한다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C50DA1-DA30-43CF-EA1C-3BF77902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25" y="2507713"/>
            <a:ext cx="9135750" cy="3848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A0F18C8-2498-BE03-1112-41186C61BBA2}"/>
                  </a:ext>
                </a:extLst>
              </p14:cNvPr>
              <p14:cNvContentPartPr/>
              <p14:nvPr/>
            </p14:nvContentPartPr>
            <p14:xfrm>
              <a:off x="6305175" y="2846925"/>
              <a:ext cx="1363320" cy="20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A0F18C8-2498-BE03-1112-41186C61BB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535" y="2738925"/>
                <a:ext cx="147096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451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20758"/>
            <a:ext cx="11235245" cy="5126067"/>
          </a:xfrm>
        </p:spPr>
        <p:txBody>
          <a:bodyPr>
            <a:normAutofit/>
          </a:bodyPr>
          <a:lstStyle/>
          <a:p>
            <a:r>
              <a:rPr lang="ko-KR" altLang="en-US" b="1"/>
              <a:t>전이학습</a:t>
            </a:r>
            <a:endParaRPr lang="en-US" altLang="ko-KR" sz="1000" b="1"/>
          </a:p>
          <a:p>
            <a:pPr lvl="1"/>
            <a:r>
              <a:rPr lang="ko-KR" altLang="en-US"/>
              <a:t>이전 가중치 파일은 </a:t>
            </a:r>
            <a:r>
              <a:rPr lang="en-US" altLang="ko-KR"/>
              <a:t>yolov5_traffic.pt, epoch</a:t>
            </a:r>
            <a:r>
              <a:rPr lang="ko-KR" altLang="en-US"/>
              <a:t>는 </a:t>
            </a:r>
            <a:r>
              <a:rPr lang="en-US" altLang="ko-KR"/>
              <a:t>10</a:t>
            </a:r>
            <a:r>
              <a:rPr lang="ko-KR" altLang="en-US"/>
              <a:t>회</a:t>
            </a:r>
            <a:r>
              <a:rPr lang="en-US" altLang="ko-KR"/>
              <a:t>, </a:t>
            </a:r>
            <a:r>
              <a:rPr lang="ko-KR" altLang="en-US"/>
              <a:t>이미지를 </a:t>
            </a:r>
            <a:r>
              <a:rPr lang="en-US" altLang="ko-KR"/>
              <a:t>40</a:t>
            </a:r>
            <a:r>
              <a:rPr lang="ko-KR" altLang="en-US"/>
              <a:t>장으로 줄여 학습을 진행</a:t>
            </a:r>
            <a:endParaRPr lang="en-US" altLang="ko-KR"/>
          </a:p>
          <a:p>
            <a:pPr lvl="1"/>
            <a:r>
              <a:rPr lang="ko-KR" altLang="en-US"/>
              <a:t>데이터 수와</a:t>
            </a:r>
            <a:r>
              <a:rPr lang="en-US" altLang="ko-KR"/>
              <a:t> </a:t>
            </a:r>
            <a:r>
              <a:rPr lang="ko-KR" altLang="en-US"/>
              <a:t>학습 학습 횟수가 줄었지만 모든 </a:t>
            </a:r>
            <a:r>
              <a:rPr lang="en-US" altLang="ko-KR"/>
              <a:t>Class</a:t>
            </a:r>
            <a:r>
              <a:rPr lang="ko-KR" altLang="en-US"/>
              <a:t>의 </a:t>
            </a:r>
            <a:r>
              <a:rPr lang="en-US" altLang="ko-KR"/>
              <a:t>mAP</a:t>
            </a:r>
            <a:r>
              <a:rPr lang="ko-KR" altLang="en-US"/>
              <a:t>가 높게 측정되는 것을 확인할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mAP</a:t>
            </a:r>
            <a:br>
              <a:rPr lang="en-US" altLang="ko-KR"/>
            </a:br>
            <a:r>
              <a:rPr lang="en-US" altLang="ko-KR"/>
              <a:t>: </a:t>
            </a:r>
            <a:r>
              <a:rPr lang="ko-KR" altLang="en-US" b="0" i="0">
                <a:solidFill>
                  <a:srgbClr val="0F0F0F"/>
                </a:solidFill>
                <a:effectLst/>
                <a:latin typeface="Söhne"/>
              </a:rPr>
              <a:t>물체 검출 모델의 능을 평가하는</a:t>
            </a:r>
            <a:br>
              <a:rPr lang="en-US" altLang="ko-KR" b="0" i="0">
                <a:solidFill>
                  <a:srgbClr val="0F0F0F"/>
                </a:solidFill>
                <a:effectLst/>
                <a:latin typeface="Söhne"/>
              </a:rPr>
            </a:br>
            <a:r>
              <a:rPr lang="ko-KR" altLang="en-US" b="0" i="0">
                <a:solidFill>
                  <a:srgbClr val="0F0F0F"/>
                </a:solidFill>
                <a:effectLst/>
                <a:latin typeface="Söhne"/>
              </a:rPr>
              <a:t>지표 중 하나</a:t>
            </a:r>
            <a:r>
              <a:rPr lang="en-US" altLang="ko-KR" b="0" i="0">
                <a:solidFill>
                  <a:srgbClr val="0F0F0F"/>
                </a:solidFill>
                <a:effectLst/>
                <a:latin typeface="Söhne"/>
              </a:rPr>
              <a:t>.</a:t>
            </a:r>
            <a:r>
              <a:rPr lang="ko-KR" altLang="en-US" b="0" i="0">
                <a:solidFill>
                  <a:srgbClr val="0F0F0F"/>
                </a:solidFill>
                <a:effectLst/>
                <a:latin typeface="Söhne"/>
              </a:rPr>
              <a:t> 여러 클래스에 대한</a:t>
            </a:r>
            <a:br>
              <a:rPr lang="en-US" altLang="ko-KR" b="0" i="0">
                <a:solidFill>
                  <a:srgbClr val="0F0F0F"/>
                </a:solidFill>
                <a:effectLst/>
                <a:latin typeface="Söhne"/>
              </a:rPr>
            </a:br>
            <a:r>
              <a:rPr lang="ko-KR" altLang="en-US" b="0" i="0">
                <a:solidFill>
                  <a:srgbClr val="0F0F0F"/>
                </a:solidFill>
                <a:effectLst/>
                <a:latin typeface="Söhne"/>
              </a:rPr>
              <a:t>평균 정확도</a:t>
            </a:r>
            <a:endParaRPr lang="en-US" altLang="ko-KR" b="0" i="0">
              <a:solidFill>
                <a:srgbClr val="0F0F0F"/>
              </a:solidFill>
              <a:effectLst/>
              <a:latin typeface="Söhne"/>
            </a:endParaRPr>
          </a:p>
          <a:p>
            <a:pPr lvl="1"/>
            <a:endParaRPr lang="en-US" altLang="ko-KR">
              <a:solidFill>
                <a:srgbClr val="0F0F0F"/>
              </a:solidFill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26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A0F18C8-2498-BE03-1112-41186C61BBA2}"/>
                  </a:ext>
                </a:extLst>
              </p14:cNvPr>
              <p14:cNvContentPartPr/>
              <p14:nvPr/>
            </p14:nvContentPartPr>
            <p14:xfrm>
              <a:off x="6305175" y="2846925"/>
              <a:ext cx="1363320" cy="20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A0F18C8-2498-BE03-1112-41186C61BB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535" y="2738925"/>
                <a:ext cx="1470960" cy="236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E1C1581-ABBA-2D8D-B303-41901BF73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338" y="2601377"/>
            <a:ext cx="7282609" cy="40725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E12498-A009-E358-F346-44A66CBBE333}"/>
              </a:ext>
            </a:extLst>
          </p:cNvPr>
          <p:cNvSpPr/>
          <p:nvPr/>
        </p:nvSpPr>
        <p:spPr>
          <a:xfrm>
            <a:off x="5345483" y="4750341"/>
            <a:ext cx="4560517" cy="1267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83513-28A3-0402-504B-CD6F5B8FC8C6}"/>
              </a:ext>
            </a:extLst>
          </p:cNvPr>
          <p:cNvSpPr/>
          <p:nvPr/>
        </p:nvSpPr>
        <p:spPr>
          <a:xfrm>
            <a:off x="4991337" y="3239265"/>
            <a:ext cx="485775" cy="352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BAAFDE-1A82-9FC3-A412-59EE7081402A}"/>
              </a:ext>
            </a:extLst>
          </p:cNvPr>
          <p:cNvSpPr/>
          <p:nvPr/>
        </p:nvSpPr>
        <p:spPr>
          <a:xfrm>
            <a:off x="6219590" y="3534890"/>
            <a:ext cx="485775" cy="281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735A1-B435-212B-2805-703AA2B40A8B}"/>
              </a:ext>
            </a:extLst>
          </p:cNvPr>
          <p:cNvSpPr txBox="1"/>
          <p:nvPr/>
        </p:nvSpPr>
        <p:spPr>
          <a:xfrm>
            <a:off x="420955" y="4268322"/>
            <a:ext cx="4067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mAP 0.5</a:t>
            </a:r>
          </a:p>
          <a:p>
            <a:r>
              <a:rPr lang="en-US" altLang="ko-KR" sz="1400" b="1"/>
              <a:t>: </a:t>
            </a:r>
            <a:r>
              <a:rPr lang="ko-KR" altLang="en-US" sz="1400" b="1"/>
              <a:t>임계점을 </a:t>
            </a:r>
            <a:r>
              <a:rPr lang="en-US" altLang="ko-KR" sz="1400" b="1"/>
              <a:t>0.5(50%)</a:t>
            </a:r>
            <a:r>
              <a:rPr lang="ko-KR" altLang="en-US" sz="1400" b="1"/>
              <a:t>로 설정했을 때</a:t>
            </a:r>
            <a:r>
              <a:rPr lang="en-US" altLang="ko-KR" sz="1400" b="1"/>
              <a:t>, </a:t>
            </a:r>
            <a:r>
              <a:rPr lang="ko-KR" altLang="en-US" sz="1400" b="1"/>
              <a:t>검출 정확도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8F780-8752-D4B1-7E79-19CB160843C0}"/>
              </a:ext>
            </a:extLst>
          </p:cNvPr>
          <p:cNvSpPr txBox="1"/>
          <p:nvPr/>
        </p:nvSpPr>
        <p:spPr>
          <a:xfrm>
            <a:off x="420955" y="5211297"/>
            <a:ext cx="4198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mAP 0.95</a:t>
            </a:r>
          </a:p>
          <a:p>
            <a:r>
              <a:rPr lang="en-US" altLang="ko-KR" sz="1400" b="1"/>
              <a:t>: </a:t>
            </a:r>
            <a:r>
              <a:rPr lang="ko-KR" altLang="en-US" sz="1400" b="1"/>
              <a:t>임계점을 </a:t>
            </a:r>
            <a:r>
              <a:rPr lang="en-US" altLang="ko-KR" sz="1400" b="1"/>
              <a:t>0.95(95%)</a:t>
            </a:r>
            <a:r>
              <a:rPr lang="ko-KR" altLang="en-US" sz="1400" b="1"/>
              <a:t>로 설정했을 때</a:t>
            </a:r>
            <a:r>
              <a:rPr lang="en-US" altLang="ko-KR" sz="1400" b="1"/>
              <a:t>, </a:t>
            </a:r>
            <a:r>
              <a:rPr lang="ko-KR" altLang="en-US" sz="1400" b="1"/>
              <a:t>검출 정확도</a:t>
            </a:r>
          </a:p>
        </p:txBody>
      </p:sp>
    </p:spTree>
    <p:extLst>
      <p:ext uri="{BB962C8B-B14F-4D97-AF65-F5344CB8AC3E}">
        <p14:creationId xmlns:p14="http://schemas.microsoft.com/office/powerpoint/2010/main" val="2496164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YOLOv5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20758"/>
            <a:ext cx="11235245" cy="5126067"/>
          </a:xfrm>
        </p:spPr>
        <p:txBody>
          <a:bodyPr>
            <a:normAutofit/>
          </a:bodyPr>
          <a:lstStyle/>
          <a:p>
            <a:r>
              <a:rPr lang="ko-KR" altLang="en-US" b="1"/>
              <a:t>인식률 비교</a:t>
            </a:r>
            <a:endParaRPr lang="en-US" altLang="ko-KR" sz="1000" b="1"/>
          </a:p>
          <a:p>
            <a:pPr lvl="1"/>
            <a:endParaRPr lang="en-US" altLang="ko-KR">
              <a:solidFill>
                <a:srgbClr val="0F0F0F"/>
              </a:solidFill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5C5922-BCF1-CA74-75FC-9B3D16B7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56" y="1924050"/>
            <a:ext cx="5457367" cy="32012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3F9BB8-CEA4-78DE-6047-68C25200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8" y="1924050"/>
            <a:ext cx="5457367" cy="32022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0B3004-011D-8DFB-5709-035BF973EE61}"/>
              </a:ext>
            </a:extLst>
          </p:cNvPr>
          <p:cNvSpPr txBox="1"/>
          <p:nvPr/>
        </p:nvSpPr>
        <p:spPr>
          <a:xfrm>
            <a:off x="1240312" y="5202786"/>
            <a:ext cx="404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&lt;200</a:t>
            </a:r>
            <a:r>
              <a:rPr lang="ko-KR" altLang="en-US" sz="1600" b="1"/>
              <a:t>장 이미지 학습 파일</a:t>
            </a:r>
            <a:r>
              <a:rPr lang="en-US" altLang="ko-KR" sz="1600" b="1"/>
              <a:t>&gt;</a:t>
            </a:r>
          </a:p>
          <a:p>
            <a:pPr algn="ctr"/>
            <a:endParaRPr lang="en-US" altLang="ko-KR" sz="1600" b="1"/>
          </a:p>
          <a:p>
            <a:pPr algn="ctr"/>
            <a:r>
              <a:rPr lang="en-US" altLang="ko-KR" sz="1600" b="1"/>
              <a:t>40 sign : </a:t>
            </a:r>
            <a:r>
              <a:rPr lang="en-US" altLang="ko-KR" sz="1600" b="1">
                <a:highlight>
                  <a:srgbClr val="00FF00"/>
                </a:highlight>
              </a:rPr>
              <a:t>85</a:t>
            </a:r>
            <a:r>
              <a:rPr lang="en-US" altLang="ko-KR" sz="1600" b="1"/>
              <a:t>%</a:t>
            </a:r>
          </a:p>
          <a:p>
            <a:pPr algn="ctr"/>
            <a:r>
              <a:rPr lang="en-US" altLang="ko-KR" sz="1600" b="1"/>
              <a:t>80 sign : </a:t>
            </a:r>
            <a:r>
              <a:rPr lang="en-US" altLang="ko-KR" sz="1600" b="1">
                <a:highlight>
                  <a:srgbClr val="FFFF00"/>
                </a:highlight>
              </a:rPr>
              <a:t>91</a:t>
            </a:r>
            <a:r>
              <a:rPr lang="en-US" altLang="ko-KR" sz="1600" b="1"/>
              <a:t>%</a:t>
            </a:r>
          </a:p>
          <a:p>
            <a:pPr algn="ctr"/>
            <a:r>
              <a:rPr lang="en-US" altLang="ko-KR" sz="1600" b="1"/>
              <a:t>stop sign : </a:t>
            </a:r>
            <a:r>
              <a:rPr lang="en-US" altLang="ko-KR" sz="1600" b="1">
                <a:highlight>
                  <a:srgbClr val="00FFFF"/>
                </a:highlight>
              </a:rPr>
              <a:t>77</a:t>
            </a:r>
            <a:r>
              <a:rPr lang="en-US" altLang="ko-KR" sz="1600" b="1"/>
              <a:t>%</a:t>
            </a:r>
          </a:p>
          <a:p>
            <a:pPr algn="ctr"/>
            <a:r>
              <a:rPr lang="en-US" altLang="ko-KR" sz="1600" b="1"/>
              <a:t>start sign : </a:t>
            </a:r>
            <a:r>
              <a:rPr lang="en-US" altLang="ko-KR" sz="1600" b="1">
                <a:highlight>
                  <a:srgbClr val="00FF00"/>
                </a:highlight>
              </a:rPr>
              <a:t>84</a:t>
            </a:r>
            <a:r>
              <a:rPr lang="en-US" altLang="ko-KR" sz="1600" b="1"/>
              <a:t>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CAE5EE-5913-BB8F-2ADE-5DE0C841A0B5}"/>
              </a:ext>
            </a:extLst>
          </p:cNvPr>
          <p:cNvSpPr txBox="1"/>
          <p:nvPr/>
        </p:nvSpPr>
        <p:spPr>
          <a:xfrm>
            <a:off x="6903790" y="5202786"/>
            <a:ext cx="404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&lt;40</a:t>
            </a:r>
            <a:r>
              <a:rPr lang="ko-KR" altLang="en-US" sz="1600" b="1"/>
              <a:t>장 이미지 </a:t>
            </a:r>
            <a:r>
              <a:rPr lang="en-US" altLang="ko-KR" sz="1600" b="1"/>
              <a:t>+</a:t>
            </a:r>
            <a:r>
              <a:rPr lang="ko-KR" altLang="en-US" sz="1600" b="1"/>
              <a:t> 전이학습 파일</a:t>
            </a:r>
            <a:r>
              <a:rPr lang="en-US" altLang="ko-KR" sz="1600" b="1"/>
              <a:t>&gt;</a:t>
            </a:r>
          </a:p>
          <a:p>
            <a:pPr algn="ctr"/>
            <a:endParaRPr lang="en-US" altLang="ko-KR" sz="1600" b="1"/>
          </a:p>
          <a:p>
            <a:pPr algn="ctr"/>
            <a:r>
              <a:rPr lang="en-US" altLang="ko-KR" sz="1600" b="1"/>
              <a:t>40 sign : </a:t>
            </a:r>
            <a:r>
              <a:rPr lang="en-US" altLang="ko-KR" sz="1600" b="1">
                <a:highlight>
                  <a:srgbClr val="FFFF00"/>
                </a:highlight>
              </a:rPr>
              <a:t>97</a:t>
            </a:r>
            <a:r>
              <a:rPr lang="en-US" altLang="ko-KR" sz="1600" b="1"/>
              <a:t>%</a:t>
            </a:r>
          </a:p>
          <a:p>
            <a:pPr algn="ctr"/>
            <a:r>
              <a:rPr lang="en-US" altLang="ko-KR" sz="1600" b="1"/>
              <a:t>80 sign : </a:t>
            </a:r>
            <a:r>
              <a:rPr lang="en-US" altLang="ko-KR" sz="1600" b="1">
                <a:highlight>
                  <a:srgbClr val="FFFF00"/>
                </a:highlight>
              </a:rPr>
              <a:t>98</a:t>
            </a:r>
            <a:r>
              <a:rPr lang="en-US" altLang="ko-KR" sz="1600" b="1"/>
              <a:t>%</a:t>
            </a:r>
          </a:p>
          <a:p>
            <a:pPr algn="ctr"/>
            <a:r>
              <a:rPr lang="en-US" altLang="ko-KR" sz="1600" b="1"/>
              <a:t>stop sign : </a:t>
            </a:r>
            <a:r>
              <a:rPr lang="en-US" altLang="ko-KR" sz="1600" b="1">
                <a:highlight>
                  <a:srgbClr val="FFFF00"/>
                </a:highlight>
              </a:rPr>
              <a:t>96</a:t>
            </a:r>
            <a:r>
              <a:rPr lang="en-US" altLang="ko-KR" sz="1600" b="1"/>
              <a:t>%</a:t>
            </a:r>
          </a:p>
          <a:p>
            <a:pPr algn="ctr"/>
            <a:r>
              <a:rPr lang="en-US" altLang="ko-KR" sz="1600" b="1"/>
              <a:t>start sign : </a:t>
            </a:r>
            <a:r>
              <a:rPr lang="en-US" altLang="ko-KR" sz="1600" b="1">
                <a:highlight>
                  <a:srgbClr val="FFFF00"/>
                </a:highlight>
              </a:rPr>
              <a:t>97</a:t>
            </a:r>
            <a:r>
              <a:rPr lang="en-US" altLang="ko-KR" sz="1600" b="1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19444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89" y="856"/>
            <a:ext cx="45719" cy="6857144"/>
            <a:chOff x="1264596" y="0"/>
            <a:chExt cx="58366" cy="6857144"/>
          </a:xfrm>
        </p:grpSpPr>
        <p:sp>
          <p:nvSpPr>
            <p:cNvPr id="7" name="직사각형 6"/>
            <p:cNvSpPr/>
            <p:nvPr/>
          </p:nvSpPr>
          <p:spPr>
            <a:xfrm>
              <a:off x="1264596" y="3305720"/>
              <a:ext cx="58366" cy="3551424"/>
            </a:xfrm>
            <a:prstGeom prst="rect">
              <a:avLst/>
            </a:prstGeom>
            <a:solidFill>
              <a:srgbClr val="007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64596" y="0"/>
              <a:ext cx="58366" cy="3305719"/>
            </a:xfrm>
            <a:prstGeom prst="rect">
              <a:avLst/>
            </a:prstGeom>
            <a:solidFill>
              <a:srgbClr val="7EBF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146452" y="752"/>
            <a:ext cx="45719" cy="6857144"/>
            <a:chOff x="1264596" y="0"/>
            <a:chExt cx="58366" cy="6857144"/>
          </a:xfrm>
        </p:grpSpPr>
        <p:sp>
          <p:nvSpPr>
            <p:cNvPr id="10" name="직사각형 9"/>
            <p:cNvSpPr/>
            <p:nvPr/>
          </p:nvSpPr>
          <p:spPr>
            <a:xfrm>
              <a:off x="1264596" y="3305720"/>
              <a:ext cx="58366" cy="3551424"/>
            </a:xfrm>
            <a:prstGeom prst="rect">
              <a:avLst/>
            </a:prstGeom>
            <a:solidFill>
              <a:srgbClr val="007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64596" y="0"/>
              <a:ext cx="58366" cy="3305719"/>
            </a:xfrm>
            <a:prstGeom prst="rect">
              <a:avLst/>
            </a:prstGeom>
            <a:solidFill>
              <a:srgbClr val="7EBF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22" y="2223475"/>
            <a:ext cx="8241030" cy="46344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18775" y="2368483"/>
            <a:ext cx="5807443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007BB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altLang="ko-KR" sz="4400" b="1" dirty="0">
              <a:solidFill>
                <a:srgbClr val="007BB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831901" y="3199646"/>
            <a:ext cx="333504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63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YOLOv5, </a:t>
            </a:r>
            <a:r>
              <a:rPr lang="en-US" altLang="ko-KR" b="1" dirty="0" err="1"/>
              <a:t>labelImg</a:t>
            </a:r>
            <a:r>
              <a:rPr lang="en-US" altLang="ko-KR" b="1" dirty="0"/>
              <a:t> </a:t>
            </a:r>
            <a:r>
              <a:rPr lang="ko-KR" altLang="en-US" b="1" dirty="0"/>
              <a:t>다운로드</a:t>
            </a:r>
            <a:endParaRPr lang="en-US" altLang="ko-KR" b="1" dirty="0"/>
          </a:p>
          <a:p>
            <a:pPr lvl="1"/>
            <a:r>
              <a:rPr lang="ko-KR" altLang="en-US" dirty="0"/>
              <a:t>다음 주소로 들어가 </a:t>
            </a:r>
            <a:r>
              <a:rPr lang="en-US" altLang="ko-KR" dirty="0"/>
              <a:t>YOLOv5 </a:t>
            </a:r>
            <a:r>
              <a:rPr lang="ko-KR" altLang="en-US" dirty="0"/>
              <a:t>소스코드와 </a:t>
            </a:r>
            <a:r>
              <a:rPr lang="en-US" altLang="ko-KR" dirty="0" err="1"/>
              <a:t>labelImg</a:t>
            </a:r>
            <a:r>
              <a:rPr lang="ko-KR" altLang="en-US" dirty="0"/>
              <a:t>를 다운로드가 가능하다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YOLOv5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https://github.com/ultralytics/yolov5</a:t>
            </a:r>
            <a:br>
              <a:rPr lang="en-US" altLang="ko-KR" dirty="0"/>
            </a:br>
            <a:r>
              <a:rPr lang="en-US" altLang="ko-KR" b="1" dirty="0" err="1"/>
              <a:t>labelImg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https://github.com/HumanSignal/labelImg</a:t>
            </a:r>
            <a:endParaRPr lang="en-US" altLang="ko-KR" dirty="0"/>
          </a:p>
          <a:p>
            <a:pPr lvl="1"/>
            <a:r>
              <a:rPr lang="ko-KR" altLang="en-US" dirty="0"/>
              <a:t>다운로드한 소스코드를 </a:t>
            </a:r>
            <a:r>
              <a:rPr lang="en-US" altLang="ko-KR" dirty="0"/>
              <a:t>‘C:\Users\(</a:t>
            </a:r>
            <a:r>
              <a:rPr lang="ko-KR" altLang="en-US" dirty="0"/>
              <a:t>사용자계정</a:t>
            </a:r>
            <a:r>
              <a:rPr lang="en-US" altLang="ko-KR" dirty="0"/>
              <a:t>)’</a:t>
            </a:r>
            <a:r>
              <a:rPr lang="ko-KR" altLang="en-US" dirty="0"/>
              <a:t> 폴더에 저장한다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254D76-4A0F-E831-4741-6E1D6D417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83" t="9827" r="9726" b="21157"/>
          <a:stretch/>
        </p:blipFill>
        <p:spPr>
          <a:xfrm>
            <a:off x="547753" y="3141812"/>
            <a:ext cx="4556497" cy="33970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53CB233-3208-792B-BEA0-2706FF42E4E2}"/>
              </a:ext>
            </a:extLst>
          </p:cNvPr>
          <p:cNvSpPr/>
          <p:nvPr/>
        </p:nvSpPr>
        <p:spPr>
          <a:xfrm>
            <a:off x="1245141" y="5885235"/>
            <a:ext cx="797668" cy="282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EB44A2-EE0E-7518-FCB7-2D1FE303C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550"/>
          <a:stretch/>
        </p:blipFill>
        <p:spPr>
          <a:xfrm>
            <a:off x="5428674" y="3191205"/>
            <a:ext cx="5755655" cy="24805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BC1CBD-2060-730D-D047-1CFF83EAA538}"/>
              </a:ext>
            </a:extLst>
          </p:cNvPr>
          <p:cNvSpPr/>
          <p:nvPr/>
        </p:nvSpPr>
        <p:spPr>
          <a:xfrm>
            <a:off x="7642700" y="3975879"/>
            <a:ext cx="723089" cy="77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B88AAE-A4AA-C2D5-955F-594BBB19E096}"/>
              </a:ext>
            </a:extLst>
          </p:cNvPr>
          <p:cNvSpPr/>
          <p:nvPr/>
        </p:nvSpPr>
        <p:spPr>
          <a:xfrm>
            <a:off x="6233427" y="3946695"/>
            <a:ext cx="723089" cy="911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C541E-6CA1-4979-3BC6-3996FC6FE592}"/>
              </a:ext>
            </a:extLst>
          </p:cNvPr>
          <p:cNvSpPr txBox="1"/>
          <p:nvPr/>
        </p:nvSpPr>
        <p:spPr>
          <a:xfrm>
            <a:off x="6423197" y="5798005"/>
            <a:ext cx="376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Ex) C:\Users\huins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0797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아나콘다 설치</a:t>
            </a:r>
            <a:endParaRPr lang="en-US" altLang="ko-KR" b="1"/>
          </a:p>
          <a:p>
            <a:pPr lvl="1"/>
            <a:r>
              <a:rPr lang="ko-KR" altLang="en-US"/>
              <a:t>윈도우 환경에서 데이터 가공 및 학습을 진행하기 위하여 아나콘다</a:t>
            </a:r>
            <a:r>
              <a:rPr lang="en-US" altLang="ko-KR"/>
              <a:t>3</a:t>
            </a:r>
            <a:r>
              <a:rPr lang="ko-KR" altLang="en-US"/>
              <a:t>를 설치한다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아나콘다</a:t>
            </a:r>
            <a:r>
              <a:rPr lang="en-US" altLang="ko-KR"/>
              <a:t>3</a:t>
            </a:r>
            <a:r>
              <a:rPr lang="ko-KR" altLang="en-US"/>
              <a:t> 다운로드 주소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https://www.anaconda.com/download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BC13E8-9636-9B6C-98B5-68D26B6EC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" y="2610814"/>
            <a:ext cx="5045380" cy="39214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10BC69-79DC-F7E3-6CF5-83C3590EE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45" y="2610814"/>
            <a:ext cx="5045380" cy="39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81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ko-KR" altLang="en-US" b="1"/>
              <a:t>아나콘다 설치</a:t>
            </a:r>
            <a:endParaRPr lang="en-US" altLang="ko-KR" b="1"/>
          </a:p>
          <a:p>
            <a:pPr lvl="1"/>
            <a:r>
              <a:rPr lang="ko-KR" altLang="en-US"/>
              <a:t>설치가 완료되면 다음과 같이 아나콘다를 검색하여 실행할 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F8D3E2-1346-BAEA-B5AA-0B4B7A370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" t="18778" r="48995"/>
          <a:stretch/>
        </p:blipFill>
        <p:spPr>
          <a:xfrm>
            <a:off x="836020" y="2179322"/>
            <a:ext cx="3933912" cy="3979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AC4A5A-A582-E7E4-B747-8DBB5DA9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764" y="2179322"/>
            <a:ext cx="5839194" cy="397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9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Labeling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Class </a:t>
            </a:r>
            <a:r>
              <a:rPr lang="ko-KR" altLang="en-US" b="1" dirty="0"/>
              <a:t>설정</a:t>
            </a:r>
            <a:endParaRPr lang="en-US" altLang="ko-KR" dirty="0"/>
          </a:p>
          <a:p>
            <a:pPr lvl="1"/>
            <a:r>
              <a:rPr lang="en-US" altLang="ko-KR" dirty="0" err="1"/>
              <a:t>labelImg</a:t>
            </a:r>
            <a:r>
              <a:rPr lang="en-US" altLang="ko-KR" dirty="0"/>
              <a:t>-master </a:t>
            </a:r>
            <a:r>
              <a:rPr lang="ko-KR" altLang="en-US" dirty="0"/>
              <a:t>폴더 → </a:t>
            </a:r>
            <a:r>
              <a:rPr lang="en-US" altLang="ko-KR" dirty="0"/>
              <a:t>data </a:t>
            </a:r>
            <a:r>
              <a:rPr lang="ko-KR" altLang="en-US" dirty="0"/>
              <a:t>폴더 → </a:t>
            </a:r>
            <a:r>
              <a:rPr lang="en-US" altLang="ko-KR" dirty="0"/>
              <a:t>predefined_classes.txt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1"/>
            <a:r>
              <a:rPr lang="ko-KR" altLang="en-US" dirty="0"/>
              <a:t>라벨링을 </a:t>
            </a:r>
            <a:r>
              <a:rPr lang="ko-KR" altLang="en-US" dirty="0" err="1"/>
              <a:t>진행하고자하는</a:t>
            </a:r>
            <a:r>
              <a:rPr lang="ko-KR" altLang="en-US" dirty="0"/>
              <a:t> 객체를 설정하여 파일을 수정 후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객체 </a:t>
            </a:r>
            <a:r>
              <a:rPr lang="en-US" altLang="ko-KR" dirty="0"/>
              <a:t>: red, yellow, green, </a:t>
            </a:r>
            <a:r>
              <a:rPr lang="en-US" altLang="ko-KR" dirty="0" err="1"/>
              <a:t>stop_sign</a:t>
            </a:r>
            <a:r>
              <a:rPr lang="en-US" altLang="ko-KR" dirty="0"/>
              <a:t>, 40_sign, 80_sign, </a:t>
            </a:r>
            <a:r>
              <a:rPr lang="en-US" altLang="ko-KR" dirty="0" err="1"/>
              <a:t>start_sign</a:t>
            </a:r>
            <a:r>
              <a:rPr lang="en-US" altLang="ko-KR" dirty="0"/>
              <a:t>, person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C1D4CE-9C6B-CD64-1551-88223B70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24" y="2802578"/>
            <a:ext cx="3858163" cy="36676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C5AEE1-E347-09DA-F2FB-43AB7044D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69" b="35403"/>
          <a:stretch/>
        </p:blipFill>
        <p:spPr>
          <a:xfrm>
            <a:off x="535577" y="2799844"/>
            <a:ext cx="5617622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52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Labeling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en-US" altLang="ko-KR" b="1"/>
              <a:t>labelImg </a:t>
            </a:r>
            <a:r>
              <a:rPr lang="ko-KR" altLang="en-US" b="1"/>
              <a:t>실행</a:t>
            </a:r>
            <a:endParaRPr lang="en-US" altLang="ko-KR" b="1"/>
          </a:p>
          <a:p>
            <a:pPr lvl="1"/>
            <a:r>
              <a:rPr lang="en-US" altLang="ko-KR"/>
              <a:t>Anaconda Prompt</a:t>
            </a:r>
            <a:r>
              <a:rPr lang="ko-KR" altLang="en-US"/>
              <a:t>를 실행하고 다음과 같이 명령을 입력하여 </a:t>
            </a:r>
            <a:r>
              <a:rPr lang="en-US" altLang="ko-KR"/>
              <a:t>labelImg </a:t>
            </a:r>
            <a:r>
              <a:rPr lang="ko-KR" altLang="en-US"/>
              <a:t>프로그램을 실행한다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9F1A1-1210-A1ED-0EDF-9194AB504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33"/>
          <a:stretch/>
        </p:blipFill>
        <p:spPr>
          <a:xfrm>
            <a:off x="535577" y="2130623"/>
            <a:ext cx="4673704" cy="42257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BFA375-3DCF-8C85-7858-DE82ABD0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705" y="2130623"/>
            <a:ext cx="5284976" cy="42257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48708F8-DD49-67A2-EF68-72737716AFE7}"/>
                  </a:ext>
                </a:extLst>
              </p14:cNvPr>
              <p14:cNvContentPartPr/>
              <p14:nvPr/>
            </p14:nvContentPartPr>
            <p14:xfrm>
              <a:off x="2359620" y="2755840"/>
              <a:ext cx="1417320" cy="320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48708F8-DD49-67A2-EF68-72737716AF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5620" y="2647840"/>
                <a:ext cx="15249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DDCA68A-BD76-6F60-0BBF-CAC7F2CDF41A}"/>
                  </a:ext>
                </a:extLst>
              </p14:cNvPr>
              <p14:cNvContentPartPr/>
              <p14:nvPr/>
            </p14:nvContentPartPr>
            <p14:xfrm>
              <a:off x="3598880" y="3073360"/>
              <a:ext cx="1437840" cy="13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DDCA68A-BD76-6F60-0BBF-CAC7F2CDF4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45240" y="2965360"/>
                <a:ext cx="154548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42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labelImg</a:t>
            </a:r>
            <a:r>
              <a:rPr lang="en-US" altLang="ko-KR" dirty="0"/>
              <a:t> 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>
                <a:latin typeface="+mj-ea"/>
                <a:ea typeface="+mj-ea"/>
              </a:rPr>
              <a:t>labelImg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관련 패키지 설치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 err="1">
                <a:latin typeface="+mj-ea"/>
                <a:ea typeface="+mj-ea"/>
              </a:rPr>
              <a:t>ModuleNotFoundError</a:t>
            </a:r>
            <a:r>
              <a:rPr lang="en-US" altLang="ko-KR" b="1" dirty="0">
                <a:latin typeface="+mj-ea"/>
                <a:ea typeface="+mj-ea"/>
              </a:rPr>
              <a:t>: No module named ＇</a:t>
            </a:r>
            <a:r>
              <a:rPr lang="en-US" altLang="ko-KR" b="1" dirty="0" err="1">
                <a:latin typeface="+mj-ea"/>
                <a:ea typeface="+mj-ea"/>
              </a:rPr>
              <a:t>lxml</a:t>
            </a:r>
            <a:r>
              <a:rPr lang="en-US" altLang="ko-KR" b="1" dirty="0">
                <a:latin typeface="+mj-ea"/>
                <a:ea typeface="+mj-ea"/>
              </a:rPr>
              <a:t>’ </a:t>
            </a:r>
            <a:r>
              <a:rPr lang="ko-KR" altLang="en-US" b="1" dirty="0">
                <a:latin typeface="+mj-ea"/>
                <a:ea typeface="+mj-ea"/>
              </a:rPr>
              <a:t>또는 </a:t>
            </a:r>
            <a:r>
              <a:rPr lang="en-US" altLang="ko-KR" b="1" dirty="0">
                <a:latin typeface="+mj-ea"/>
                <a:ea typeface="+mj-ea"/>
              </a:rPr>
              <a:t>‘sip’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pip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install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lxml</a:t>
            </a:r>
            <a:r>
              <a:rPr lang="en-US" altLang="ko-KR" dirty="0">
                <a:latin typeface="+mj-ea"/>
                <a:ea typeface="+mj-ea"/>
              </a:rPr>
              <a:t> sip PyQt5</a:t>
            </a:r>
            <a:endParaRPr lang="en-US" altLang="ko-KR" b="0" dirty="0">
              <a:latin typeface="+mj-ea"/>
              <a:ea typeface="+mj-ea"/>
            </a:endParaRPr>
          </a:p>
          <a:p>
            <a:r>
              <a:rPr lang="en-US" altLang="ko-KR" b="1" dirty="0" err="1">
                <a:latin typeface="+mj-ea"/>
                <a:ea typeface="+mj-ea"/>
              </a:rPr>
              <a:t>ModuleNotFoundError</a:t>
            </a:r>
            <a:r>
              <a:rPr lang="en-US" altLang="ko-KR" b="1" dirty="0">
                <a:latin typeface="+mj-ea"/>
                <a:ea typeface="+mj-ea"/>
              </a:rPr>
              <a:t>: No module named ‘</a:t>
            </a:r>
            <a:r>
              <a:rPr lang="en-US" altLang="ko-KR" b="1" dirty="0" err="1">
                <a:latin typeface="+mj-ea"/>
                <a:ea typeface="+mj-ea"/>
              </a:rPr>
              <a:t>libs.resources</a:t>
            </a:r>
            <a:r>
              <a:rPr lang="en-US" altLang="ko-KR" b="1" dirty="0">
                <a:latin typeface="+mj-ea"/>
                <a:ea typeface="+mj-ea"/>
              </a:rPr>
              <a:t>’  </a:t>
            </a:r>
            <a:r>
              <a:rPr lang="ko-KR" altLang="en-US" b="1" dirty="0">
                <a:latin typeface="+mj-ea"/>
                <a:ea typeface="+mj-ea"/>
              </a:rPr>
              <a:t>발생 시</a:t>
            </a:r>
            <a:endParaRPr lang="en-US" altLang="ko-KR" b="1" dirty="0">
              <a:latin typeface="+mj-ea"/>
              <a:ea typeface="+mj-ea"/>
            </a:endParaRPr>
          </a:p>
          <a:p>
            <a:pPr lvl="1"/>
            <a:r>
              <a:rPr lang="en-US" altLang="ko-KR" b="0" dirty="0">
                <a:latin typeface="+mj-ea"/>
                <a:ea typeface="+mj-ea"/>
              </a:rPr>
              <a:t>python -m pip install --upgrade pip</a:t>
            </a:r>
          </a:p>
          <a:p>
            <a:pPr lvl="1"/>
            <a:r>
              <a:rPr lang="en-US" altLang="ko-KR" sz="1800" b="0" dirty="0">
                <a:latin typeface="+mj-ea"/>
                <a:ea typeface="+mj-ea"/>
              </a:rPr>
              <a:t>pip install </a:t>
            </a:r>
            <a:r>
              <a:rPr lang="en-US" altLang="ko-KR" sz="1800" b="0" dirty="0" err="1">
                <a:latin typeface="+mj-ea"/>
                <a:ea typeface="+mj-ea"/>
              </a:rPr>
              <a:t>pipenv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sz="1800" b="0" dirty="0">
                <a:latin typeface="+mj-ea"/>
                <a:ea typeface="+mj-ea"/>
              </a:rPr>
              <a:t>pip install pyqt5-tools</a:t>
            </a:r>
          </a:p>
          <a:p>
            <a:pPr lvl="1"/>
            <a:r>
              <a:rPr lang="en-US" altLang="ko-KR" sz="1800" b="0" dirty="0">
                <a:latin typeface="+mj-ea"/>
                <a:ea typeface="+mj-ea"/>
              </a:rPr>
              <a:t>pyrcc5 -o libs/resources.py </a:t>
            </a:r>
            <a:r>
              <a:rPr lang="en-US" altLang="ko-KR" sz="1800" b="0" dirty="0" err="1">
                <a:latin typeface="+mj-ea"/>
                <a:ea typeface="+mj-ea"/>
              </a:rPr>
              <a:t>resources.qrc</a:t>
            </a:r>
            <a:br>
              <a:rPr lang="en-US" altLang="ko-KR" sz="1800" b="0" dirty="0">
                <a:latin typeface="+mj-ea"/>
                <a:ea typeface="+mj-ea"/>
              </a:rPr>
            </a:br>
            <a:br>
              <a:rPr lang="en-US" altLang="ko-KR" sz="1800" b="0" dirty="0">
                <a:latin typeface="+mj-ea"/>
                <a:ea typeface="+mj-ea"/>
              </a:rPr>
            </a:br>
            <a:r>
              <a:rPr lang="en-US" altLang="ko-KR" sz="1800" b="0" dirty="0">
                <a:latin typeface="+mj-ea"/>
                <a:ea typeface="+mj-ea"/>
              </a:rPr>
              <a:t>(</a:t>
            </a:r>
            <a:r>
              <a:rPr lang="en-US" altLang="ko-KR" sz="1800" b="0" dirty="0" err="1">
                <a:latin typeface="+mj-ea"/>
                <a:ea typeface="+mj-ea"/>
              </a:rPr>
              <a:t>ModuleNotFoundError</a:t>
            </a:r>
            <a:r>
              <a:rPr lang="en-US" altLang="ko-KR" sz="1800" b="0" dirty="0">
                <a:latin typeface="+mj-ea"/>
                <a:ea typeface="+mj-ea"/>
              </a:rPr>
              <a:t>: No module named 'PyQt5’, 'sip’ </a:t>
            </a:r>
            <a:r>
              <a:rPr lang="ko-KR" altLang="en-US" dirty="0">
                <a:latin typeface="+mj-ea"/>
                <a:ea typeface="+mj-ea"/>
              </a:rPr>
              <a:t>오류</a:t>
            </a:r>
            <a:r>
              <a:rPr lang="ko-KR" altLang="en-US" sz="1800" b="0" dirty="0">
                <a:latin typeface="+mj-ea"/>
                <a:ea typeface="+mj-ea"/>
              </a:rPr>
              <a:t>도 위와 같이 해결</a:t>
            </a:r>
            <a:r>
              <a:rPr lang="en-US" altLang="ko-KR" sz="1800" b="0" dirty="0">
                <a:latin typeface="+mj-ea"/>
                <a:ea typeface="+mj-ea"/>
              </a:rPr>
              <a:t>)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b="1" dirty="0" err="1">
                <a:latin typeface="+mj-ea"/>
                <a:ea typeface="+mj-ea"/>
              </a:rPr>
              <a:t>labelimg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en-US" altLang="ko-KR" b="1" dirty="0" err="1">
                <a:latin typeface="+mj-ea"/>
                <a:ea typeface="+mj-ea"/>
              </a:rPr>
              <a:t>TypeError</a:t>
            </a:r>
            <a:r>
              <a:rPr lang="en-US" altLang="ko-KR" b="1" dirty="0">
                <a:latin typeface="+mj-ea"/>
                <a:ea typeface="+mj-ea"/>
              </a:rPr>
              <a:t>: expected str, bytes or </a:t>
            </a:r>
            <a:r>
              <a:rPr lang="en-US" altLang="ko-KR" b="1" dirty="0" err="1">
                <a:latin typeface="+mj-ea"/>
                <a:ea typeface="+mj-ea"/>
              </a:rPr>
              <a:t>os.PathLike</a:t>
            </a:r>
            <a:r>
              <a:rPr lang="en-US" altLang="ko-KR" b="1" dirty="0">
                <a:latin typeface="+mj-ea"/>
                <a:ea typeface="+mj-ea"/>
              </a:rPr>
              <a:t> object, not </a:t>
            </a:r>
            <a:r>
              <a:rPr lang="en-US" altLang="ko-KR" b="1" dirty="0" err="1">
                <a:latin typeface="+mj-ea"/>
                <a:ea typeface="+mj-ea"/>
              </a:rPr>
              <a:t>NoneType</a:t>
            </a:r>
            <a:endParaRPr lang="en-US" altLang="ko-KR" b="1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labelImg.py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1309</a:t>
            </a:r>
            <a:r>
              <a:rPr lang="ko-KR" altLang="en-US" dirty="0">
                <a:latin typeface="+mj-ea"/>
                <a:ea typeface="+mj-ea"/>
              </a:rPr>
              <a:t>행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수정</a:t>
            </a:r>
            <a:br>
              <a:rPr lang="en-US" altLang="ko-KR" dirty="0">
                <a:latin typeface="+mj-ea"/>
                <a:ea typeface="+mj-ea"/>
              </a:rPr>
            </a:b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 err="1">
                <a:latin typeface="+mj-ea"/>
                <a:ea typeface="+mj-ea"/>
              </a:rPr>
              <a:t>self.show_bounding_box_from_annotation_file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+mj-ea"/>
                <a:ea typeface="+mj-ea"/>
              </a:rPr>
              <a:t>self.file_path</a:t>
            </a:r>
            <a:r>
              <a:rPr lang="en-US" altLang="ko-KR" dirty="0">
                <a:latin typeface="+mj-ea"/>
                <a:ea typeface="+mj-ea"/>
              </a:rPr>
              <a:t>)                //</a:t>
            </a:r>
            <a:r>
              <a:rPr lang="ko-KR" altLang="en-US" dirty="0">
                <a:latin typeface="+mj-ea"/>
                <a:ea typeface="+mj-ea"/>
              </a:rPr>
              <a:t> 변경 전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 err="1">
                <a:latin typeface="+mj-ea"/>
                <a:ea typeface="+mj-ea"/>
              </a:rPr>
              <a:t>self.show_bounding_box_from_annotation_file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str(</a:t>
            </a:r>
            <a:r>
              <a:rPr lang="en-US" altLang="ko-KR" dirty="0" err="1">
                <a:solidFill>
                  <a:srgbClr val="FF0000"/>
                </a:solidFill>
                <a:latin typeface="+mj-ea"/>
                <a:ea typeface="+mj-ea"/>
              </a:rPr>
              <a:t>self.file_path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)          // </a:t>
            </a:r>
            <a:r>
              <a:rPr lang="ko-KR" altLang="en-US" dirty="0">
                <a:latin typeface="+mj-ea"/>
                <a:ea typeface="+mj-ea"/>
              </a:rPr>
              <a:t>변경 후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86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2390-F6FF-14D3-CD56-8AF2F4CE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Labeling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12F94-4F40-A580-DACF-3E20AA47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230283"/>
            <a:ext cx="11235245" cy="5491192"/>
          </a:xfrm>
        </p:spPr>
        <p:txBody>
          <a:bodyPr>
            <a:normAutofit/>
          </a:bodyPr>
          <a:lstStyle/>
          <a:p>
            <a:r>
              <a:rPr lang="en-US" altLang="ko-KR" b="1"/>
              <a:t>labelImg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14B5-F585-F80E-A3DB-F8F4455C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0A79-27B1-496D-B5F2-05195FAC06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7D8AE0-FBC8-5B86-3BDC-814C4640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95" y="1230283"/>
            <a:ext cx="7025210" cy="544364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C0A519-EF35-74D4-AD26-F0773BF2F6F7}"/>
              </a:ext>
            </a:extLst>
          </p:cNvPr>
          <p:cNvSpPr/>
          <p:nvPr/>
        </p:nvSpPr>
        <p:spPr>
          <a:xfrm>
            <a:off x="2583395" y="1974715"/>
            <a:ext cx="821286" cy="38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B02810-E26D-7E49-81D6-7AF83268D0B2}"/>
              </a:ext>
            </a:extLst>
          </p:cNvPr>
          <p:cNvSpPr/>
          <p:nvPr/>
        </p:nvSpPr>
        <p:spPr>
          <a:xfrm>
            <a:off x="2583395" y="2366399"/>
            <a:ext cx="821286" cy="357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AAE771-3D29-6D99-3659-9923550AD1AE}"/>
              </a:ext>
            </a:extLst>
          </p:cNvPr>
          <p:cNvSpPr/>
          <p:nvPr/>
        </p:nvSpPr>
        <p:spPr>
          <a:xfrm>
            <a:off x="2583394" y="4134257"/>
            <a:ext cx="821286" cy="38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78F44F-E108-9CE6-FFF2-68F0250536DF}"/>
              </a:ext>
            </a:extLst>
          </p:cNvPr>
          <p:cNvSpPr/>
          <p:nvPr/>
        </p:nvSpPr>
        <p:spPr>
          <a:xfrm>
            <a:off x="2583395" y="2711734"/>
            <a:ext cx="821286" cy="717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541E90-5FA0-672A-D9A9-45988409BA81}"/>
              </a:ext>
            </a:extLst>
          </p:cNvPr>
          <p:cNvSpPr/>
          <p:nvPr/>
        </p:nvSpPr>
        <p:spPr>
          <a:xfrm>
            <a:off x="2583395" y="3756545"/>
            <a:ext cx="821286" cy="38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74AED-1FFA-2971-ABC1-3F96FCCF0B76}"/>
              </a:ext>
            </a:extLst>
          </p:cNvPr>
          <p:cNvSpPr txBox="1"/>
          <p:nvPr/>
        </p:nvSpPr>
        <p:spPr>
          <a:xfrm>
            <a:off x="211153" y="1780915"/>
            <a:ext cx="2444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Open</a:t>
            </a:r>
            <a:r>
              <a:rPr lang="ko-KR" altLang="en-US" sz="1400" b="1"/>
              <a:t> </a:t>
            </a:r>
            <a:r>
              <a:rPr lang="en-US" altLang="ko-KR" sz="1400" b="1"/>
              <a:t>Dir</a:t>
            </a:r>
          </a:p>
          <a:p>
            <a:r>
              <a:rPr lang="en-US" altLang="ko-KR" sz="1400" b="1"/>
              <a:t>: </a:t>
            </a:r>
            <a:r>
              <a:rPr lang="ko-KR" altLang="en-US" sz="1400" b="1"/>
              <a:t>이미지가 저장된 폴더</a:t>
            </a:r>
            <a:endParaRPr lang="en-US" altLang="ko-KR" sz="1400" b="1"/>
          </a:p>
          <a:p>
            <a:r>
              <a:rPr lang="ko-KR" altLang="en-US" sz="1400" b="1"/>
              <a:t>불러오기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C3FFC-4B97-BC0C-BC21-2C0A95A24FFA}"/>
              </a:ext>
            </a:extLst>
          </p:cNvPr>
          <p:cNvSpPr txBox="1"/>
          <p:nvPr/>
        </p:nvSpPr>
        <p:spPr>
          <a:xfrm>
            <a:off x="3404597" y="2261268"/>
            <a:ext cx="276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Change Save Dir</a:t>
            </a:r>
          </a:p>
          <a:p>
            <a:r>
              <a:rPr lang="en-US" altLang="ko-KR" sz="1400" b="1"/>
              <a:t>: </a:t>
            </a:r>
            <a:r>
              <a:rPr lang="ko-KR" altLang="en-US" sz="1400" b="1"/>
              <a:t>라벨링 파일 저장 폴더 지정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E542B-8A42-212A-A886-E93444D27871}"/>
              </a:ext>
            </a:extLst>
          </p:cNvPr>
          <p:cNvSpPr txBox="1"/>
          <p:nvPr/>
        </p:nvSpPr>
        <p:spPr>
          <a:xfrm>
            <a:off x="119443" y="2808757"/>
            <a:ext cx="244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다음 이미지</a:t>
            </a:r>
            <a:r>
              <a:rPr lang="en-US" altLang="ko-KR" sz="1400" b="1"/>
              <a:t>, </a:t>
            </a:r>
            <a:r>
              <a:rPr lang="ko-KR" altLang="en-US" sz="1400" b="1"/>
              <a:t>이전 이미지</a:t>
            </a:r>
            <a:endParaRPr lang="en-US" altLang="ko-KR" sz="1400" b="1"/>
          </a:p>
          <a:p>
            <a:r>
              <a:rPr lang="ko-KR" altLang="en-US" sz="1400" b="1"/>
              <a:t>단축기 </a:t>
            </a:r>
            <a:r>
              <a:rPr lang="en-US" altLang="ko-KR" sz="1400" b="1"/>
              <a:t>: A, 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17926A-42A2-6D09-C62B-EF5A347FE86E}"/>
              </a:ext>
            </a:extLst>
          </p:cNvPr>
          <p:cNvSpPr txBox="1"/>
          <p:nvPr/>
        </p:nvSpPr>
        <p:spPr>
          <a:xfrm>
            <a:off x="119443" y="3646820"/>
            <a:ext cx="244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Save</a:t>
            </a:r>
          </a:p>
          <a:p>
            <a:r>
              <a:rPr lang="en-US" altLang="ko-KR" sz="1400" b="1"/>
              <a:t>: </a:t>
            </a:r>
            <a:r>
              <a:rPr lang="ko-KR" altLang="en-US" sz="1400" b="1"/>
              <a:t>라벨링 파일 저장</a:t>
            </a:r>
            <a:r>
              <a:rPr lang="en-US" altLang="ko-KR" sz="1400" b="1"/>
              <a:t>, Ctrl + 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8B9608-5216-40E9-EDDF-EC0A94230F3B}"/>
              </a:ext>
            </a:extLst>
          </p:cNvPr>
          <p:cNvSpPr txBox="1"/>
          <p:nvPr/>
        </p:nvSpPr>
        <p:spPr>
          <a:xfrm>
            <a:off x="3424135" y="4145651"/>
            <a:ext cx="3239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포맷 형식</a:t>
            </a:r>
            <a:endParaRPr lang="en-US" altLang="ko-KR" sz="1400" b="1"/>
          </a:p>
          <a:p>
            <a:r>
              <a:rPr lang="en-US" altLang="ko-KR" sz="1400" b="1"/>
              <a:t>: </a:t>
            </a:r>
            <a:r>
              <a:rPr lang="ko-KR" altLang="en-US" sz="1400" b="1"/>
              <a:t>총 </a:t>
            </a:r>
            <a:r>
              <a:rPr lang="en-US" altLang="ko-KR" sz="1400" b="1"/>
              <a:t>3</a:t>
            </a:r>
            <a:r>
              <a:rPr lang="ko-KR" altLang="en-US" sz="1400" b="1"/>
              <a:t>가지가 있으며</a:t>
            </a:r>
            <a:endParaRPr lang="en-US" altLang="ko-KR" sz="1400" b="1"/>
          </a:p>
          <a:p>
            <a:r>
              <a:rPr lang="ko-KR" altLang="en-US" sz="1400" b="1"/>
              <a:t>클릭으로 </a:t>
            </a:r>
            <a:r>
              <a:rPr lang="en-US" altLang="ko-KR" sz="1400" b="1"/>
              <a:t>YOLO</a:t>
            </a:r>
            <a:r>
              <a:rPr lang="ko-KR" altLang="en-US" sz="1400" b="1"/>
              <a:t>로 변경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2471791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6377</TotalTime>
  <Words>1381</Words>
  <Application>Microsoft Office PowerPoint</Application>
  <PresentationFormat>와이드스크린</PresentationFormat>
  <Paragraphs>258</Paragraphs>
  <Slides>28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AppleSDGothicNeo</vt:lpstr>
      <vt:lpstr>Pretendard</vt:lpstr>
      <vt:lpstr>Söhne</vt:lpstr>
      <vt:lpstr>굴림</vt:lpstr>
      <vt:lpstr>맑은 고딕</vt:lpstr>
      <vt:lpstr>Arial</vt:lpstr>
      <vt:lpstr>Wingdings</vt:lpstr>
      <vt:lpstr>Office 테마</vt:lpstr>
      <vt:lpstr>YOLOv5 데이터셋 라벨링 및 학습</vt:lpstr>
      <vt:lpstr>YOLO</vt:lpstr>
      <vt:lpstr>환경 구축</vt:lpstr>
      <vt:lpstr>환경 구축</vt:lpstr>
      <vt:lpstr>환경 구축</vt:lpstr>
      <vt:lpstr>Labeling</vt:lpstr>
      <vt:lpstr>Labeling</vt:lpstr>
      <vt:lpstr>labelImg Error</vt:lpstr>
      <vt:lpstr>Labeling</vt:lpstr>
      <vt:lpstr>Labeling</vt:lpstr>
      <vt:lpstr>Labeling</vt:lpstr>
      <vt:lpstr>Labeling</vt:lpstr>
      <vt:lpstr>Labeling</vt:lpstr>
      <vt:lpstr>Labeling</vt:lpstr>
      <vt:lpstr>Labeling</vt:lpstr>
      <vt:lpstr>YOLOv5</vt:lpstr>
      <vt:lpstr>YOLOv5</vt:lpstr>
      <vt:lpstr>YOLOv5</vt:lpstr>
      <vt:lpstr>YOLOv5</vt:lpstr>
      <vt:lpstr>YOLOv5</vt:lpstr>
      <vt:lpstr>YOLOv5</vt:lpstr>
      <vt:lpstr>YOLOv5</vt:lpstr>
      <vt:lpstr>YOLOv5</vt:lpstr>
      <vt:lpstr>YOLOv5</vt:lpstr>
      <vt:lpstr>YOLOv5</vt:lpstr>
      <vt:lpstr>YOLOv5</vt:lpstr>
      <vt:lpstr>YOLOv5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ryan</dc:creator>
  <cp:lastModifiedBy>오현 권</cp:lastModifiedBy>
  <cp:revision>378</cp:revision>
  <cp:lastPrinted>2023-02-08T10:17:50Z</cp:lastPrinted>
  <dcterms:created xsi:type="dcterms:W3CDTF">2019-03-10T03:33:29Z</dcterms:created>
  <dcterms:modified xsi:type="dcterms:W3CDTF">2024-11-13T03:18:37Z</dcterms:modified>
</cp:coreProperties>
</file>